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5" r:id="rId14"/>
    <p:sldId id="279" r:id="rId15"/>
    <p:sldId id="276" r:id="rId16"/>
    <p:sldId id="267" r:id="rId17"/>
    <p:sldId id="274" r:id="rId18"/>
    <p:sldId id="287" r:id="rId19"/>
    <p:sldId id="285" r:id="rId20"/>
    <p:sldId id="278" r:id="rId21"/>
    <p:sldId id="286" r:id="rId22"/>
    <p:sldId id="280" r:id="rId23"/>
    <p:sldId id="284" r:id="rId24"/>
    <p:sldId id="269" r:id="rId25"/>
    <p:sldId id="270" r:id="rId26"/>
    <p:sldId id="271" r:id="rId27"/>
    <p:sldId id="272" r:id="rId28"/>
    <p:sldId id="277" r:id="rId29"/>
  </p:sldIdLst>
  <p:sldSz cx="18288000" cy="10287000"/>
  <p:notesSz cx="6858000" cy="9144000"/>
  <p:embeddedFontLst>
    <p:embeddedFont>
      <p:font typeface="Aparajita" panose="02020603050405020304" pitchFamily="18" charset="0"/>
      <p:regular r:id="rId31"/>
      <p:bold r:id="rId32"/>
      <p:italic r:id="rId33"/>
      <p:boldItalic r:id="rId34"/>
    </p:embeddedFont>
    <p:embeddedFont>
      <p:font typeface="Barlow Condensed Bold Bold Italics" panose="020B0604020202020204" charset="0"/>
      <p:regular r:id="rId35"/>
    </p:embeddedFont>
    <p:embeddedFont>
      <p:font typeface="Belleza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nva Sans" panose="020B0604020202020204" charset="0"/>
      <p:regular r:id="rId41"/>
    </p:embeddedFont>
    <p:embeddedFont>
      <p:font typeface="Canva Sans Bold" panose="020B0604020202020204" charset="0"/>
      <p:regular r:id="rId42"/>
    </p:embeddedFont>
    <p:embeddedFont>
      <p:font typeface="Open Sans" pitchFamily="2" charset="0"/>
      <p:regular r:id="rId43"/>
      <p:bold r:id="rId44"/>
      <p:italic r:id="rId45"/>
      <p:boldItalic r:id="rId46"/>
    </p:embeddedFont>
    <p:embeddedFont>
      <p:font typeface="Rasputin Light" panose="020B0604020202020204" charset="0"/>
      <p:regular r:id="rId47"/>
    </p:embeddedFont>
    <p:embeddedFont>
      <p:font typeface="Rasputin Light Bold" panose="020B0604020202020204" charset="0"/>
      <p:regular r:id="rId48"/>
    </p:embeddedFont>
    <p:embeddedFont>
      <p:font typeface="Times" panose="02020603050405020304" pitchFamily="18" charset="0"/>
      <p:regular r:id="rId49"/>
      <p:bold r:id="rId50"/>
      <p:italic r:id="rId51"/>
      <p:boldItalic r:id="rId52"/>
    </p:embeddedFont>
    <p:embeddedFont>
      <p:font typeface="TT Commons Pro" panose="020B0604020202020204" charset="0"/>
      <p:regular r:id="rId53"/>
    </p:embeddedFont>
    <p:embeddedFont>
      <p:font typeface="TT Commons Pro Bold" panose="020B0604020202020204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74F"/>
    <a:srgbClr val="A3B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49CE2E-725F-462E-8ABD-496A2400390E}" v="2587" dt="2022-12-08T19:27:35.589"/>
    <p1510:client id="{8BB64DCE-2D16-4658-8CA1-35072D441B5A}" v="1719" dt="2022-12-08T20:46:11.678"/>
    <p1510:client id="{C5F3CCF0-6FB7-49CD-A57B-24FEB03BE92B}" v="1040" dt="2022-12-08T19:53:30.455"/>
    <p1510:client id="{ED33BDDC-0A92-4127-8659-5177A16FBA5C}" v="549" dt="2022-12-08T21:06:03.3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36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59D75D-389B-4797-9783-208B2A292E11}" type="datetimeFigureOut">
              <a:rPr lang="en-US" smtClean="0"/>
              <a:t>1/10/2023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6AAE5-E53A-47C2-97FC-DF51A27677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87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9.svg"/><Relationship Id="rId7" Type="http://schemas.openxmlformats.org/officeDocument/2006/relationships/image" Target="../media/image6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21.png"/><Relationship Id="rId9" Type="http://schemas.openxmlformats.org/officeDocument/2006/relationships/image" Target="../media/image6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6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7" Type="http://schemas.openxmlformats.org/officeDocument/2006/relationships/image" Target="../media/image6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0.sv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3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hyperlink" Target="https://www.figma.com/proto/bOTgZBgJyKangwELMPpT8H/Mindfulness-and-Meditation-App-UI-with-Illustrations-(Community)?node-id=917%3A471&amp;scaling=min-zoom&amp;page-id=510%3A365&amp;starting-point-node-id=917%3A471" TargetMode="External"/><Relationship Id="rId5" Type="http://schemas.openxmlformats.org/officeDocument/2006/relationships/image" Target="../media/image15.svg"/><Relationship Id="rId10" Type="http://schemas.openxmlformats.org/officeDocument/2006/relationships/image" Target="../media/image71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2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18" Type="http://schemas.openxmlformats.org/officeDocument/2006/relationships/image" Target="../media/image86.svg"/><Relationship Id="rId3" Type="http://schemas.openxmlformats.org/officeDocument/2006/relationships/image" Target="../media/image13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" Type="http://schemas.openxmlformats.org/officeDocument/2006/relationships/image" Target="../media/image12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22.svg"/><Relationship Id="rId15" Type="http://schemas.openxmlformats.org/officeDocument/2006/relationships/image" Target="../media/image83.svg"/><Relationship Id="rId10" Type="http://schemas.openxmlformats.org/officeDocument/2006/relationships/image" Target="../media/image78.png"/><Relationship Id="rId4" Type="http://schemas.openxmlformats.org/officeDocument/2006/relationships/image" Target="../media/image21.png"/><Relationship Id="rId9" Type="http://schemas.openxmlformats.org/officeDocument/2006/relationships/image" Target="../media/image77.svg"/><Relationship Id="rId1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2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7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3" Type="http://schemas.openxmlformats.org/officeDocument/2006/relationships/image" Target="../media/image60.sv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" Type="http://schemas.openxmlformats.org/officeDocument/2006/relationships/image" Target="../media/image21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39.sv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12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3.svg"/><Relationship Id="rId7" Type="http://schemas.openxmlformats.org/officeDocument/2006/relationships/image" Target="../media/image2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37.png"/><Relationship Id="rId3" Type="http://schemas.openxmlformats.org/officeDocument/2006/relationships/image" Target="../media/image28.sv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svg"/><Relationship Id="rId10" Type="http://schemas.openxmlformats.org/officeDocument/2006/relationships/image" Target="../media/image34.sv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14" Type="http://schemas.openxmlformats.org/officeDocument/2006/relationships/image" Target="../media/image3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12" Type="http://schemas.openxmlformats.org/officeDocument/2006/relationships/image" Target="../media/image4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5" Type="http://schemas.openxmlformats.org/officeDocument/2006/relationships/image" Target="../media/image41.sv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49" t="835" b="105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19175"/>
            <a:ext cx="8815274" cy="1171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1"/>
              </a:lnSpc>
            </a:pPr>
            <a:r>
              <a:rPr lang="en-US" sz="7651">
                <a:solidFill>
                  <a:srgbClr val="FFFFFF"/>
                </a:solidFill>
                <a:latin typeface="Rasputin Light"/>
              </a:rPr>
              <a:t>Sample Check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51543" y="4484428"/>
            <a:ext cx="8857785" cy="8525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91001" y="2598431"/>
            <a:ext cx="7972314" cy="712971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5202157" y="-2435538"/>
            <a:ext cx="8857785" cy="85256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8871804">
            <a:off x="11355435" y="-3243710"/>
            <a:ext cx="10836480" cy="73958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479B4-380B-8CFD-5768-ADF55F97DF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2515" y="1405272"/>
            <a:ext cx="4751218" cy="82588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95009">
            <a:off x="11667807" y="-2491199"/>
            <a:ext cx="10836480" cy="7395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21556">
            <a:off x="-3704253" y="588112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364731" y="2247901"/>
            <a:ext cx="4982796" cy="39383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r="7158" b="1978"/>
          <a:stretch>
            <a:fillRect/>
          </a:stretch>
        </p:blipFill>
        <p:spPr>
          <a:xfrm>
            <a:off x="12364731" y="6869983"/>
            <a:ext cx="3210527" cy="282993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5800" y="800100"/>
            <a:ext cx="10116095" cy="11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1"/>
              </a:lnSpc>
            </a:pPr>
            <a:r>
              <a:rPr lang="en-US" sz="7651">
                <a:solidFill>
                  <a:srgbClr val="FFFFFF"/>
                </a:solidFill>
                <a:latin typeface="Rasputin Light"/>
              </a:rPr>
              <a:t>Survey Sentiments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02CD0A-08CB-5018-BBE5-E59B12CDD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60" y="2247901"/>
            <a:ext cx="10836509" cy="74520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819442"/>
              </p:ext>
            </p:extLst>
          </p:nvPr>
        </p:nvGraphicFramePr>
        <p:xfrm>
          <a:off x="379578" y="2189155"/>
          <a:ext cx="17528844" cy="6992945"/>
        </p:xfrm>
        <a:graphic>
          <a:graphicData uri="http://schemas.openxmlformats.org/drawingml/2006/table">
            <a:tbl>
              <a:tblPr/>
              <a:tblGrid>
                <a:gridCol w="47137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64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66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6946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3200" spc="320">
                        <a:solidFill>
                          <a:srgbClr val="142414"/>
                        </a:solidFill>
                        <a:latin typeface="TT Commons Pro"/>
                      </a:endParaRPr>
                    </a:p>
                    <a:p>
                      <a:pPr algn="ctr">
                        <a:defRPr/>
                      </a:pPr>
                      <a:r>
                        <a:rPr lang="en-US" sz="3200" spc="320">
                          <a:solidFill>
                            <a:srgbClr val="142414"/>
                          </a:solidFill>
                          <a:latin typeface="TT Commons Pro"/>
                        </a:rPr>
                        <a:t>STRENGTH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3200" spc="320">
                        <a:solidFill>
                          <a:srgbClr val="142414"/>
                        </a:solidFill>
                        <a:latin typeface="TT Commons Pro"/>
                      </a:endParaRPr>
                    </a:p>
                    <a:p>
                      <a:pPr algn="ctr">
                        <a:defRPr/>
                      </a:pPr>
                      <a:r>
                        <a:rPr lang="en-US" sz="3200" spc="320">
                          <a:solidFill>
                            <a:srgbClr val="142414"/>
                          </a:solidFill>
                          <a:latin typeface="TT Commons Pro"/>
                        </a:rPr>
                        <a:t>WEAKNESS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3200" spc="320">
                        <a:solidFill>
                          <a:srgbClr val="142414"/>
                        </a:solidFill>
                        <a:latin typeface="TT Commons Pro"/>
                      </a:endParaRPr>
                    </a:p>
                    <a:p>
                      <a:pPr algn="ctr">
                        <a:defRPr/>
                      </a:pPr>
                      <a:r>
                        <a:rPr lang="en-US" sz="3200" spc="320">
                          <a:solidFill>
                            <a:srgbClr val="142414"/>
                          </a:solidFill>
                          <a:latin typeface="TT Commons Pro"/>
                        </a:rPr>
                        <a:t>OPPORTUNITY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sz="3200" spc="320">
                        <a:solidFill>
                          <a:srgbClr val="142414"/>
                        </a:solidFill>
                        <a:latin typeface="TT Commons Pro"/>
                      </a:endParaRPr>
                    </a:p>
                    <a:p>
                      <a:pPr algn="ctr">
                        <a:defRPr/>
                      </a:pPr>
                      <a:r>
                        <a:rPr lang="en-US" sz="3200" spc="320">
                          <a:solidFill>
                            <a:srgbClr val="142414"/>
                          </a:solidFill>
                          <a:latin typeface="TT Commons Pro"/>
                        </a:rPr>
                        <a:t>THREAT</a:t>
                      </a:r>
                      <a:endParaRPr lang="en-US" sz="1100"/>
                    </a:p>
                  </a:txBody>
                  <a:tcPr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CD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48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599">
                          <a:solidFill>
                            <a:srgbClr val="FFFFFF"/>
                          </a:solidFill>
                          <a:latin typeface="TT Commons Pro"/>
                        </a:rPr>
                        <a:t>Incentive based mechanisms will help motivate more users to try it.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Need to collectively agree on incentive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The penetration to the B2B landscape can prove to be profitable.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Easily replicable business model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Promotes team collaboration and stronger work ethics.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Builds a competitive landscape if not moderated well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Further scope to target parents of younger children to help them keep a watch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Larger players in the app development market can easily take over the business idea, since no patent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Helpful to manage remote teams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TT Commons Pro"/>
                        </a:rPr>
                        <a:t>Ads in the app counterintuitive to the idea of helping people stay focused.</a:t>
                      </a:r>
                      <a:endParaRPr lang="en-US" sz="1100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lnL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42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6588422" y="403605"/>
            <a:ext cx="1320000" cy="17493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85800" y="804672"/>
            <a:ext cx="13558930" cy="9472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"/>
              </a:rPr>
              <a:t>Know yourself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95009">
            <a:off x="11667807" y="-2491199"/>
            <a:ext cx="10836480" cy="73958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21556">
            <a:off x="-3704253" y="5881126"/>
            <a:ext cx="10836480" cy="739589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5800" y="800100"/>
            <a:ext cx="10116095" cy="1125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81"/>
              </a:lnSpc>
            </a:pPr>
            <a:r>
              <a:rPr lang="en-US" sz="7651">
                <a:solidFill>
                  <a:srgbClr val="FFFFFF"/>
                </a:solidFill>
                <a:latin typeface="Rasputin Light"/>
              </a:rPr>
              <a:t>Focus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837DA0-4E51-3B70-4C23-7ED87874E4FD}"/>
              </a:ext>
            </a:extLst>
          </p:cNvPr>
          <p:cNvSpPr txBox="1"/>
          <p:nvPr/>
        </p:nvSpPr>
        <p:spPr>
          <a:xfrm>
            <a:off x="9144000" y="1925857"/>
            <a:ext cx="8637310" cy="3877985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>
                <a:solidFill>
                  <a:srgbClr val="FFFFFF"/>
                </a:solidFill>
                <a:latin typeface="TT Commons Pro" panose="020B0604020202020204" charset="0"/>
              </a:rPr>
              <a:t>Activity performed with the Focus Group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Introduction of the app and explained key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Showed demo of the </a:t>
            </a:r>
            <a:r>
              <a:rPr lang="en-US" sz="2400" err="1">
                <a:solidFill>
                  <a:srgbClr val="FFFFFF"/>
                </a:solidFill>
                <a:latin typeface="TT Commons Pro" panose="020B0604020202020204" charset="0"/>
              </a:rPr>
              <a:t>LevelUP</a:t>
            </a: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 App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Highlighted new features that Level Up is offering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Asked them to try the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 panose="020B0604020202020204" charset="0"/>
              </a:rPr>
              <a:t>Collected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643339-B53B-A348-9613-7D904F1090F3}"/>
              </a:ext>
            </a:extLst>
          </p:cNvPr>
          <p:cNvSpPr txBox="1"/>
          <p:nvPr/>
        </p:nvSpPr>
        <p:spPr>
          <a:xfrm>
            <a:off x="9144000" y="6557680"/>
            <a:ext cx="8637310" cy="2428357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 b="1" u="sng">
                <a:solidFill>
                  <a:srgbClr val="FFFFFF"/>
                </a:solidFill>
                <a:latin typeface="Rasputin Light"/>
              </a:defRPr>
            </a:lvl1pPr>
          </a:lstStyle>
          <a:p>
            <a:r>
              <a:rPr lang="en-US" sz="3200" u="none">
                <a:latin typeface="TT Commons Pro" panose="020B0604020202020204" charset="0"/>
              </a:rPr>
              <a:t>Feedback received from the Focus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u="none">
                <a:latin typeface="TT Commons Pro" panose="020B0604020202020204" charset="0"/>
              </a:rPr>
              <a:t>Add a To-do list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u="none">
                <a:latin typeface="TT Commons Pro" panose="020B0604020202020204" charset="0"/>
              </a:rPr>
              <a:t>Provide </a:t>
            </a:r>
            <a:r>
              <a:rPr lang="en-US" b="0" u="none" err="1">
                <a:latin typeface="TT Commons Pro" panose="020B0604020202020204" charset="0"/>
              </a:rPr>
              <a:t>ccess</a:t>
            </a:r>
            <a:r>
              <a:rPr lang="en-US" b="0" u="none">
                <a:latin typeface="TT Commons Pro" panose="020B0604020202020204" charset="0"/>
              </a:rPr>
              <a:t> to a community of like-minded users who can offer support and encouragement</a:t>
            </a:r>
          </a:p>
        </p:txBody>
      </p:sp>
      <p:pic>
        <p:nvPicPr>
          <p:cNvPr id="5" name="Picture 4" descr="A group of people sitting around a table with laptops&#10;&#10;Description automatically generated">
            <a:extLst>
              <a:ext uri="{FF2B5EF4-FFF2-40B4-BE49-F238E27FC236}">
                <a16:creationId xmlns:a16="http://schemas.microsoft.com/office/drawing/2014/main" id="{25C64731-2AC1-8323-154A-88EC55EBF7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72"/>
          <a:stretch/>
        </p:blipFill>
        <p:spPr>
          <a:xfrm>
            <a:off x="1713987" y="3467100"/>
            <a:ext cx="5417820" cy="4184562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93139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25580" y="-1362269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142414"/>
                </a:solidFill>
                <a:latin typeface="Rasputin Light"/>
              </a:rPr>
              <a:t>Competitors in the Market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30559DB-452A-908C-3A55-FD4AEC776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45147"/>
              </p:ext>
            </p:extLst>
          </p:nvPr>
        </p:nvGraphicFramePr>
        <p:xfrm>
          <a:off x="1721224" y="3213126"/>
          <a:ext cx="14845552" cy="4719378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694293">
                  <a:extLst>
                    <a:ext uri="{9D8B030D-6E8A-4147-A177-3AD203B41FA5}">
                      <a16:colId xmlns:a16="http://schemas.microsoft.com/office/drawing/2014/main" val="1595478297"/>
                    </a:ext>
                  </a:extLst>
                </a:gridCol>
                <a:gridCol w="2133200">
                  <a:extLst>
                    <a:ext uri="{9D8B030D-6E8A-4147-A177-3AD203B41FA5}">
                      <a16:colId xmlns:a16="http://schemas.microsoft.com/office/drawing/2014/main" val="1008674851"/>
                    </a:ext>
                  </a:extLst>
                </a:gridCol>
                <a:gridCol w="2689584">
                  <a:extLst>
                    <a:ext uri="{9D8B030D-6E8A-4147-A177-3AD203B41FA5}">
                      <a16:colId xmlns:a16="http://schemas.microsoft.com/office/drawing/2014/main" val="25086143"/>
                    </a:ext>
                  </a:extLst>
                </a:gridCol>
                <a:gridCol w="2155434">
                  <a:extLst>
                    <a:ext uri="{9D8B030D-6E8A-4147-A177-3AD203B41FA5}">
                      <a16:colId xmlns:a16="http://schemas.microsoft.com/office/drawing/2014/main" val="3009179165"/>
                    </a:ext>
                  </a:extLst>
                </a:gridCol>
                <a:gridCol w="1939890">
                  <a:extLst>
                    <a:ext uri="{9D8B030D-6E8A-4147-A177-3AD203B41FA5}">
                      <a16:colId xmlns:a16="http://schemas.microsoft.com/office/drawing/2014/main" val="1115832943"/>
                    </a:ext>
                  </a:extLst>
                </a:gridCol>
                <a:gridCol w="1670462">
                  <a:extLst>
                    <a:ext uri="{9D8B030D-6E8A-4147-A177-3AD203B41FA5}">
                      <a16:colId xmlns:a16="http://schemas.microsoft.com/office/drawing/2014/main" val="1614366351"/>
                    </a:ext>
                  </a:extLst>
                </a:gridCol>
                <a:gridCol w="1562689">
                  <a:extLst>
                    <a:ext uri="{9D8B030D-6E8A-4147-A177-3AD203B41FA5}">
                      <a16:colId xmlns:a16="http://schemas.microsoft.com/office/drawing/2014/main" val="2734039380"/>
                    </a:ext>
                  </a:extLst>
                </a:gridCol>
              </a:tblGrid>
              <a:tr h="16319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Apps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Build a Community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Pomodoro Technique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Blocks websites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Progress Tracking ​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Reminders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800" b="1" u="none" strike="noStrike">
                          <a:solidFill>
                            <a:schemeClr val="tx1"/>
                          </a:solidFill>
                          <a:effectLst/>
                          <a:latin typeface="TT Commons Pro" panose="020B0604020202020204" charset="0"/>
                        </a:rPr>
                        <a:t>Flash Cards</a:t>
                      </a:r>
                      <a:endParaRPr lang="en-US" sz="2800" b="1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19084246"/>
                  </a:ext>
                </a:extLst>
              </a:tr>
              <a:tr h="771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Level UP!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 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186194"/>
                  </a:ext>
                </a:extLst>
              </a:tr>
              <a:tr h="771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Forest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7563979"/>
                  </a:ext>
                </a:extLst>
              </a:tr>
              <a:tr h="771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Cold Turkey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12047456"/>
                  </a:ext>
                </a:extLst>
              </a:tr>
              <a:tr h="77186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400" b="0" u="none" strike="noStrike">
                          <a:solidFill>
                            <a:schemeClr val="tx1"/>
                          </a:solidFill>
                          <a:effectLst/>
                        </a:rPr>
                        <a:t>Study Buddy</a:t>
                      </a:r>
                      <a:endParaRPr lang="en-US" sz="2400" b="0" i="0" u="none" strike="noStrike">
                        <a:solidFill>
                          <a:schemeClr val="tx1"/>
                        </a:solidFill>
                        <a:effectLst/>
                        <a:latin typeface="TT Commons Pro" panose="020B060402020202020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u="none" strike="noStrike">
                          <a:solidFill>
                            <a:schemeClr val="tx1"/>
                          </a:solidFill>
                          <a:effectLst/>
                        </a:rPr>
                        <a:t>​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7390094"/>
                  </a:ext>
                </a:extLst>
              </a:tr>
            </a:tbl>
          </a:graphicData>
        </a:graphic>
      </p:graphicFrame>
      <p:pic>
        <p:nvPicPr>
          <p:cNvPr id="14" name="Graphic 2" descr="Checkmark with solid fill">
            <a:extLst>
              <a:ext uri="{FF2B5EF4-FFF2-40B4-BE49-F238E27FC236}">
                <a16:creationId xmlns:a16="http://schemas.microsoft.com/office/drawing/2014/main" id="{DDFE9C8E-0D56-4A10-EFB9-BA2F02E482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9960" y="5800708"/>
            <a:ext cx="495300" cy="457200"/>
          </a:xfrm>
          <a:prstGeom prst="rect">
            <a:avLst/>
          </a:prstGeom>
        </p:spPr>
      </p:pic>
      <p:pic>
        <p:nvPicPr>
          <p:cNvPr id="15" name="Graphic 2" descr="Checkmark with solid fill">
            <a:extLst>
              <a:ext uri="{FF2B5EF4-FFF2-40B4-BE49-F238E27FC236}">
                <a16:creationId xmlns:a16="http://schemas.microsoft.com/office/drawing/2014/main" id="{95D48AAD-140B-486F-890F-81B3BD30AA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01669" y="6584093"/>
            <a:ext cx="495300" cy="457200"/>
          </a:xfrm>
          <a:prstGeom prst="rect">
            <a:avLst/>
          </a:prstGeom>
        </p:spPr>
      </p:pic>
      <p:pic>
        <p:nvPicPr>
          <p:cNvPr id="18" name="Graphic 2" descr="Checkmark with solid fill">
            <a:extLst>
              <a:ext uri="{FF2B5EF4-FFF2-40B4-BE49-F238E27FC236}">
                <a16:creationId xmlns:a16="http://schemas.microsoft.com/office/drawing/2014/main" id="{076F4492-4E42-F1AA-474C-1F205D6B19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86497" y="7332829"/>
            <a:ext cx="495300" cy="457200"/>
          </a:xfrm>
          <a:prstGeom prst="rect">
            <a:avLst/>
          </a:prstGeom>
        </p:spPr>
      </p:pic>
      <p:pic>
        <p:nvPicPr>
          <p:cNvPr id="19" name="Graphic 2" descr="Checkmark with solid fill">
            <a:extLst>
              <a:ext uri="{FF2B5EF4-FFF2-40B4-BE49-F238E27FC236}">
                <a16:creationId xmlns:a16="http://schemas.microsoft.com/office/drawing/2014/main" id="{BAD6381C-031D-C5BE-299D-069EE29493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12772" y="7302787"/>
            <a:ext cx="495300" cy="457200"/>
          </a:xfrm>
          <a:prstGeom prst="rect">
            <a:avLst/>
          </a:prstGeom>
        </p:spPr>
      </p:pic>
      <p:pic>
        <p:nvPicPr>
          <p:cNvPr id="20" name="Graphic 2" descr="Checkmark with solid fill">
            <a:extLst>
              <a:ext uri="{FF2B5EF4-FFF2-40B4-BE49-F238E27FC236}">
                <a16:creationId xmlns:a16="http://schemas.microsoft.com/office/drawing/2014/main" id="{E118B1D6-C781-B78B-23B8-E7309F68F0F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16195" y="6587782"/>
            <a:ext cx="495300" cy="457200"/>
          </a:xfrm>
          <a:prstGeom prst="rect">
            <a:avLst/>
          </a:prstGeom>
        </p:spPr>
      </p:pic>
      <p:pic>
        <p:nvPicPr>
          <p:cNvPr id="22" name="Graphic 25" descr="Close with solid fill">
            <a:extLst>
              <a:ext uri="{FF2B5EF4-FFF2-40B4-BE49-F238E27FC236}">
                <a16:creationId xmlns:a16="http://schemas.microsoft.com/office/drawing/2014/main" id="{F4DCCBAA-6E7B-36D0-FC25-38B0D3A8CE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815" y="5793238"/>
            <a:ext cx="457200" cy="457200"/>
          </a:xfrm>
          <a:prstGeom prst="rect">
            <a:avLst/>
          </a:prstGeom>
        </p:spPr>
      </p:pic>
      <p:pic>
        <p:nvPicPr>
          <p:cNvPr id="23" name="Graphic 25" descr="Close with solid fill">
            <a:extLst>
              <a:ext uri="{FF2B5EF4-FFF2-40B4-BE49-F238E27FC236}">
                <a16:creationId xmlns:a16="http://schemas.microsoft.com/office/drawing/2014/main" id="{E85C1FEE-5411-BE08-6024-3E775F85D4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815" y="6584093"/>
            <a:ext cx="457200" cy="457200"/>
          </a:xfrm>
          <a:prstGeom prst="rect">
            <a:avLst/>
          </a:prstGeom>
        </p:spPr>
      </p:pic>
      <p:pic>
        <p:nvPicPr>
          <p:cNvPr id="24" name="Graphic 25" descr="Close with solid fill">
            <a:extLst>
              <a:ext uri="{FF2B5EF4-FFF2-40B4-BE49-F238E27FC236}">
                <a16:creationId xmlns:a16="http://schemas.microsoft.com/office/drawing/2014/main" id="{C573D93C-9602-1E61-6DE2-BEDCBD30C54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41815" y="7328524"/>
            <a:ext cx="457200" cy="457200"/>
          </a:xfrm>
          <a:prstGeom prst="rect">
            <a:avLst/>
          </a:prstGeom>
        </p:spPr>
      </p:pic>
      <p:pic>
        <p:nvPicPr>
          <p:cNvPr id="25" name="Graphic 25" descr="Close with solid fill">
            <a:extLst>
              <a:ext uri="{FF2B5EF4-FFF2-40B4-BE49-F238E27FC236}">
                <a16:creationId xmlns:a16="http://schemas.microsoft.com/office/drawing/2014/main" id="{00DF07DC-49A8-0DED-3055-392CF800B4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4857" y="6551521"/>
            <a:ext cx="457200" cy="457200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C7EFD6D9-BA40-F3B0-6EAE-23F96B62C3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6766" y="7328524"/>
            <a:ext cx="457200" cy="457200"/>
          </a:xfrm>
          <a:prstGeom prst="rect">
            <a:avLst/>
          </a:prstGeom>
        </p:spPr>
      </p:pic>
      <p:pic>
        <p:nvPicPr>
          <p:cNvPr id="28" name="Graphic 27" descr="Close with solid fill">
            <a:extLst>
              <a:ext uri="{FF2B5EF4-FFF2-40B4-BE49-F238E27FC236}">
                <a16:creationId xmlns:a16="http://schemas.microsoft.com/office/drawing/2014/main" id="{F0D52DE5-E7BD-8558-11B0-87696C34EB7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90908" y="5847239"/>
            <a:ext cx="457200" cy="457200"/>
          </a:xfrm>
          <a:prstGeom prst="rect">
            <a:avLst/>
          </a:prstGeom>
        </p:spPr>
      </p:pic>
      <p:pic>
        <p:nvPicPr>
          <p:cNvPr id="29" name="Graphic 28" descr="Close with solid fill">
            <a:extLst>
              <a:ext uri="{FF2B5EF4-FFF2-40B4-BE49-F238E27FC236}">
                <a16:creationId xmlns:a16="http://schemas.microsoft.com/office/drawing/2014/main" id="{F0F606AC-1808-D320-776D-C24C1337ED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01669" y="7328524"/>
            <a:ext cx="457200" cy="457200"/>
          </a:xfrm>
          <a:prstGeom prst="rect">
            <a:avLst/>
          </a:prstGeom>
        </p:spPr>
      </p:pic>
      <p:pic>
        <p:nvPicPr>
          <p:cNvPr id="30" name="Graphic 29" descr="Close with solid fill">
            <a:extLst>
              <a:ext uri="{FF2B5EF4-FFF2-40B4-BE49-F238E27FC236}">
                <a16:creationId xmlns:a16="http://schemas.microsoft.com/office/drawing/2014/main" id="{E24FDDD3-18B7-800F-C5CC-884BC61F3B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58519" y="5800708"/>
            <a:ext cx="457200" cy="457200"/>
          </a:xfrm>
          <a:prstGeom prst="rect">
            <a:avLst/>
          </a:prstGeom>
        </p:spPr>
      </p:pic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BDA98FD4-CD7A-DE4F-8224-FC594E5C80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72454" y="6584093"/>
            <a:ext cx="457200" cy="457200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EE334004-19AC-00DA-BA6A-A431F85041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058519" y="7328524"/>
            <a:ext cx="457200" cy="457200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92A2E6D7-DB4A-EC20-4722-C51D6EFCEED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981814" y="5758059"/>
            <a:ext cx="457200" cy="457200"/>
          </a:xfrm>
          <a:prstGeom prst="rect">
            <a:avLst/>
          </a:prstGeom>
        </p:spPr>
      </p:pic>
      <p:pic>
        <p:nvPicPr>
          <p:cNvPr id="36" name="Graphic 2" descr="Checkmark with solid fill">
            <a:extLst>
              <a:ext uri="{FF2B5EF4-FFF2-40B4-BE49-F238E27FC236}">
                <a16:creationId xmlns:a16="http://schemas.microsoft.com/office/drawing/2014/main" id="{1836BEBF-D32F-282F-7FF3-9E7219A68DC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9729" y="4985579"/>
            <a:ext cx="495300" cy="457200"/>
          </a:xfrm>
          <a:prstGeom prst="rect">
            <a:avLst/>
          </a:prstGeom>
        </p:spPr>
      </p:pic>
      <p:pic>
        <p:nvPicPr>
          <p:cNvPr id="37" name="Graphic 2" descr="Checkmark with solid fill">
            <a:extLst>
              <a:ext uri="{FF2B5EF4-FFF2-40B4-BE49-F238E27FC236}">
                <a16:creationId xmlns:a16="http://schemas.microsoft.com/office/drawing/2014/main" id="{237E2EEB-7F78-0B0E-CD49-B75B7D32AC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464" y="4985320"/>
            <a:ext cx="495300" cy="457200"/>
          </a:xfrm>
          <a:prstGeom prst="rect">
            <a:avLst/>
          </a:prstGeom>
        </p:spPr>
      </p:pic>
      <p:pic>
        <p:nvPicPr>
          <p:cNvPr id="38" name="Graphic 2" descr="Checkmark with solid fill">
            <a:extLst>
              <a:ext uri="{FF2B5EF4-FFF2-40B4-BE49-F238E27FC236}">
                <a16:creationId xmlns:a16="http://schemas.microsoft.com/office/drawing/2014/main" id="{090D0F4A-7F93-BA77-2E52-612DDFD8D44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58519" y="5010599"/>
            <a:ext cx="495300" cy="457200"/>
          </a:xfrm>
          <a:prstGeom prst="rect">
            <a:avLst/>
          </a:prstGeom>
        </p:spPr>
      </p:pic>
      <p:pic>
        <p:nvPicPr>
          <p:cNvPr id="39" name="Graphic 2" descr="Checkmark with solid fill">
            <a:extLst>
              <a:ext uri="{FF2B5EF4-FFF2-40B4-BE49-F238E27FC236}">
                <a16:creationId xmlns:a16="http://schemas.microsoft.com/office/drawing/2014/main" id="{B9F16A9B-9882-E6DB-AA0B-9438A55AC1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43714" y="4985577"/>
            <a:ext cx="495300" cy="457200"/>
          </a:xfrm>
          <a:prstGeom prst="rect">
            <a:avLst/>
          </a:prstGeom>
        </p:spPr>
      </p:pic>
      <p:pic>
        <p:nvPicPr>
          <p:cNvPr id="40" name="Graphic 2" descr="Checkmark with solid fill">
            <a:extLst>
              <a:ext uri="{FF2B5EF4-FFF2-40B4-BE49-F238E27FC236}">
                <a16:creationId xmlns:a16="http://schemas.microsoft.com/office/drawing/2014/main" id="{34212DF4-15D1-9601-D7EB-1DBF4BB361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510754" y="5046089"/>
            <a:ext cx="495300" cy="457200"/>
          </a:xfrm>
          <a:prstGeom prst="rect">
            <a:avLst/>
          </a:prstGeom>
        </p:spPr>
      </p:pic>
      <p:pic>
        <p:nvPicPr>
          <p:cNvPr id="41" name="Graphic 40" descr="Close with solid fill">
            <a:extLst>
              <a:ext uri="{FF2B5EF4-FFF2-40B4-BE49-F238E27FC236}">
                <a16:creationId xmlns:a16="http://schemas.microsoft.com/office/drawing/2014/main" id="{1D11BA4E-3081-5E3C-1B4F-7433845EF9C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9655" y="4985320"/>
            <a:ext cx="457200" cy="457200"/>
          </a:xfrm>
          <a:prstGeom prst="rect">
            <a:avLst/>
          </a:prstGeom>
        </p:spPr>
      </p:pic>
      <p:pic>
        <p:nvPicPr>
          <p:cNvPr id="42" name="Graphic 41" descr="Close with solid fill">
            <a:extLst>
              <a:ext uri="{FF2B5EF4-FFF2-40B4-BE49-F238E27FC236}">
                <a16:creationId xmlns:a16="http://schemas.microsoft.com/office/drawing/2014/main" id="{4DD2BFED-43ED-C386-C6BD-BCA6A0FCA4C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10754" y="5784377"/>
            <a:ext cx="457200" cy="457200"/>
          </a:xfrm>
          <a:prstGeom prst="rect">
            <a:avLst/>
          </a:prstGeom>
        </p:spPr>
      </p:pic>
      <p:pic>
        <p:nvPicPr>
          <p:cNvPr id="43" name="Graphic 42" descr="Close with solid fill">
            <a:extLst>
              <a:ext uri="{FF2B5EF4-FFF2-40B4-BE49-F238E27FC236}">
                <a16:creationId xmlns:a16="http://schemas.microsoft.com/office/drawing/2014/main" id="{CA0C9B94-7DE2-E86F-624D-1336DCEC24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529804" y="6586896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7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142414"/>
                </a:solidFill>
                <a:latin typeface="Rasputin Light"/>
              </a:rPr>
              <a:t>4 P’s of Marketing</a:t>
            </a:r>
          </a:p>
        </p:txBody>
      </p:sp>
      <p:sp>
        <p:nvSpPr>
          <p:cNvPr id="42" name="Google Shape;2806;p115">
            <a:extLst>
              <a:ext uri="{FF2B5EF4-FFF2-40B4-BE49-F238E27FC236}">
                <a16:creationId xmlns:a16="http://schemas.microsoft.com/office/drawing/2014/main" id="{D55D4E89-F340-47C6-EAB7-BDE287E1ADF6}"/>
              </a:ext>
            </a:extLst>
          </p:cNvPr>
          <p:cNvSpPr/>
          <p:nvPr/>
        </p:nvSpPr>
        <p:spPr>
          <a:xfrm>
            <a:off x="9369400" y="5881974"/>
            <a:ext cx="7200600" cy="2924400"/>
          </a:xfrm>
          <a:prstGeom prst="roundRect">
            <a:avLst>
              <a:gd name="adj" fmla="val 16667"/>
            </a:avLst>
          </a:prstGeom>
          <a:solidFill>
            <a:srgbClr val="4F67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3" name="Google Shape;2807;p115">
            <a:extLst>
              <a:ext uri="{FF2B5EF4-FFF2-40B4-BE49-F238E27FC236}">
                <a16:creationId xmlns:a16="http://schemas.microsoft.com/office/drawing/2014/main" id="{F6E3321B-A958-475A-5235-D91D046F02D9}"/>
              </a:ext>
            </a:extLst>
          </p:cNvPr>
          <p:cNvSpPr/>
          <p:nvPr/>
        </p:nvSpPr>
        <p:spPr>
          <a:xfrm>
            <a:off x="9369400" y="2805174"/>
            <a:ext cx="7200600" cy="2924400"/>
          </a:xfrm>
          <a:prstGeom prst="roundRect">
            <a:avLst>
              <a:gd name="adj" fmla="val 16667"/>
            </a:avLst>
          </a:prstGeom>
          <a:solidFill>
            <a:srgbClr val="4F67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4" name="Google Shape;2808;p115">
            <a:extLst>
              <a:ext uri="{FF2B5EF4-FFF2-40B4-BE49-F238E27FC236}">
                <a16:creationId xmlns:a16="http://schemas.microsoft.com/office/drawing/2014/main" id="{C2A782A8-5909-153A-9EA6-9EB3FE009CD4}"/>
              </a:ext>
            </a:extLst>
          </p:cNvPr>
          <p:cNvSpPr/>
          <p:nvPr/>
        </p:nvSpPr>
        <p:spPr>
          <a:xfrm>
            <a:off x="1787500" y="5880374"/>
            <a:ext cx="7200600" cy="2924400"/>
          </a:xfrm>
          <a:prstGeom prst="roundRect">
            <a:avLst>
              <a:gd name="adj" fmla="val 16667"/>
            </a:avLst>
          </a:prstGeom>
          <a:solidFill>
            <a:srgbClr val="4F67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5" name="Google Shape;2809;p115">
            <a:extLst>
              <a:ext uri="{FF2B5EF4-FFF2-40B4-BE49-F238E27FC236}">
                <a16:creationId xmlns:a16="http://schemas.microsoft.com/office/drawing/2014/main" id="{C47A69B0-ED6B-13E1-A6AB-418F01099042}"/>
              </a:ext>
            </a:extLst>
          </p:cNvPr>
          <p:cNvSpPr/>
          <p:nvPr/>
        </p:nvSpPr>
        <p:spPr>
          <a:xfrm>
            <a:off x="1787500" y="2803574"/>
            <a:ext cx="7200600" cy="2924400"/>
          </a:xfrm>
          <a:prstGeom prst="roundRect">
            <a:avLst>
              <a:gd name="adj" fmla="val 16667"/>
            </a:avLst>
          </a:prstGeom>
          <a:solidFill>
            <a:srgbClr val="4F674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6" name="Google Shape;2810;p115">
            <a:extLst>
              <a:ext uri="{FF2B5EF4-FFF2-40B4-BE49-F238E27FC236}">
                <a16:creationId xmlns:a16="http://schemas.microsoft.com/office/drawing/2014/main" id="{72123089-42F7-5C15-04BD-E2DDD99DD478}"/>
              </a:ext>
            </a:extLst>
          </p:cNvPr>
          <p:cNvSpPr/>
          <p:nvPr/>
        </p:nvSpPr>
        <p:spPr>
          <a:xfrm>
            <a:off x="7357665" y="4177547"/>
            <a:ext cx="3414810" cy="3414810"/>
          </a:xfrm>
          <a:custGeom>
            <a:avLst/>
            <a:gdLst/>
            <a:ahLst/>
            <a:cxnLst/>
            <a:rect l="l" t="t" r="r" b="b"/>
            <a:pathLst>
              <a:path w="73754" h="73754" extrusionOk="0">
                <a:moveTo>
                  <a:pt x="36880" y="0"/>
                </a:moveTo>
                <a:cubicBezTo>
                  <a:pt x="36621" y="0"/>
                  <a:pt x="36362" y="6"/>
                  <a:pt x="36108" y="11"/>
                </a:cubicBezTo>
                <a:cubicBezTo>
                  <a:pt x="17253" y="397"/>
                  <a:pt x="1834" y="15011"/>
                  <a:pt x="154" y="33525"/>
                </a:cubicBezTo>
                <a:cubicBezTo>
                  <a:pt x="55" y="34627"/>
                  <a:pt x="0" y="35745"/>
                  <a:pt x="0" y="36874"/>
                </a:cubicBezTo>
                <a:cubicBezTo>
                  <a:pt x="0" y="38009"/>
                  <a:pt x="55" y="39122"/>
                  <a:pt x="154" y="40229"/>
                </a:cubicBezTo>
                <a:cubicBezTo>
                  <a:pt x="1834" y="58749"/>
                  <a:pt x="17253" y="73357"/>
                  <a:pt x="36108" y="73743"/>
                </a:cubicBezTo>
                <a:cubicBezTo>
                  <a:pt x="36362" y="73748"/>
                  <a:pt x="36621" y="73754"/>
                  <a:pt x="36880" y="73754"/>
                </a:cubicBezTo>
                <a:cubicBezTo>
                  <a:pt x="38312" y="73754"/>
                  <a:pt x="39744" y="73666"/>
                  <a:pt x="41165" y="73500"/>
                </a:cubicBezTo>
                <a:cubicBezTo>
                  <a:pt x="58391" y="71495"/>
                  <a:pt x="72030" y="57581"/>
                  <a:pt x="73600" y="40229"/>
                </a:cubicBezTo>
                <a:cubicBezTo>
                  <a:pt x="73699" y="39127"/>
                  <a:pt x="73754" y="38009"/>
                  <a:pt x="73754" y="36874"/>
                </a:cubicBezTo>
                <a:cubicBezTo>
                  <a:pt x="73754" y="35745"/>
                  <a:pt x="73699" y="34632"/>
                  <a:pt x="73600" y="33525"/>
                </a:cubicBezTo>
                <a:cubicBezTo>
                  <a:pt x="72024" y="16173"/>
                  <a:pt x="58391" y="2259"/>
                  <a:pt x="41165" y="254"/>
                </a:cubicBezTo>
                <a:cubicBezTo>
                  <a:pt x="39744" y="88"/>
                  <a:pt x="38312" y="0"/>
                  <a:pt x="36880" y="0"/>
                </a:cubicBezTo>
                <a:close/>
              </a:path>
            </a:pathLst>
          </a:custGeom>
          <a:solidFill>
            <a:srgbClr val="A3B9A3"/>
          </a:solidFill>
          <a:ln w="1143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49" name="Google Shape;2813;p115">
            <a:extLst>
              <a:ext uri="{FF2B5EF4-FFF2-40B4-BE49-F238E27FC236}">
                <a16:creationId xmlns:a16="http://schemas.microsoft.com/office/drawing/2014/main" id="{18F399E5-5CB9-AB6F-6C0A-9AD84E124BD9}"/>
              </a:ext>
            </a:extLst>
          </p:cNvPr>
          <p:cNvSpPr txBox="1"/>
          <p:nvPr/>
        </p:nvSpPr>
        <p:spPr>
          <a:xfrm>
            <a:off x="10579213" y="6468778"/>
            <a:ext cx="5635200" cy="22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Website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Social media accounts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Productivity related conference</a:t>
            </a:r>
          </a:p>
        </p:txBody>
      </p:sp>
      <p:sp>
        <p:nvSpPr>
          <p:cNvPr id="51" name="Google Shape;2815;p115">
            <a:extLst>
              <a:ext uri="{FF2B5EF4-FFF2-40B4-BE49-F238E27FC236}">
                <a16:creationId xmlns:a16="http://schemas.microsoft.com/office/drawing/2014/main" id="{4709CE3D-353B-A604-9127-5B99727B3F9F}"/>
              </a:ext>
            </a:extLst>
          </p:cNvPr>
          <p:cNvSpPr txBox="1"/>
          <p:nvPr/>
        </p:nvSpPr>
        <p:spPr>
          <a:xfrm>
            <a:off x="2743349" y="2849917"/>
            <a:ext cx="440880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3200"/>
              </a:spcAft>
            </a:pPr>
            <a:r>
              <a:rPr lang="en" sz="3600">
                <a:solidFill>
                  <a:schemeClr val="lt1"/>
                </a:solidFill>
                <a:latin typeface="TT Commons Pro" panose="020B0604020202020204" charset="0"/>
                <a:ea typeface="Open Sans ExtraBold"/>
                <a:cs typeface="Open Sans ExtraBold"/>
                <a:sym typeface="Open Sans ExtraBold"/>
              </a:rPr>
              <a:t>Product</a:t>
            </a:r>
            <a:endParaRPr sz="3600">
              <a:solidFill>
                <a:schemeClr val="lt1"/>
              </a:solidFill>
              <a:latin typeface="TT Commons Pro" panose="020B0604020202020204" charset="0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2" name="Google Shape;2816;p115">
            <a:extLst>
              <a:ext uri="{FF2B5EF4-FFF2-40B4-BE49-F238E27FC236}">
                <a16:creationId xmlns:a16="http://schemas.microsoft.com/office/drawing/2014/main" id="{418DFE34-DA98-B33D-E2C7-335F842E1AC8}"/>
              </a:ext>
            </a:extLst>
          </p:cNvPr>
          <p:cNvSpPr txBox="1"/>
          <p:nvPr/>
        </p:nvSpPr>
        <p:spPr>
          <a:xfrm>
            <a:off x="10191667" y="2871384"/>
            <a:ext cx="5512650" cy="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3200"/>
              </a:spcAft>
            </a:pPr>
            <a:r>
              <a:rPr lang="en" sz="3600">
                <a:solidFill>
                  <a:schemeClr val="lt1"/>
                </a:solidFill>
                <a:latin typeface="TT Commons Pro" panose="020B0604020202020204" charset="0"/>
                <a:ea typeface="Open Sans ExtraBold"/>
                <a:cs typeface="Open Sans ExtraBold"/>
                <a:sym typeface="Open Sans ExtraBold"/>
              </a:rPr>
              <a:t>Profitability</a:t>
            </a:r>
            <a:endParaRPr sz="3600">
              <a:solidFill>
                <a:schemeClr val="lt1"/>
              </a:solidFill>
              <a:latin typeface="TT Commons Pro" panose="020B0604020202020204" charset="0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3" name="Google Shape;2817;p115">
            <a:extLst>
              <a:ext uri="{FF2B5EF4-FFF2-40B4-BE49-F238E27FC236}">
                <a16:creationId xmlns:a16="http://schemas.microsoft.com/office/drawing/2014/main" id="{61759620-4F6B-BDA9-18E2-14879ADEEB35}"/>
              </a:ext>
            </a:extLst>
          </p:cNvPr>
          <p:cNvSpPr txBox="1"/>
          <p:nvPr/>
        </p:nvSpPr>
        <p:spPr>
          <a:xfrm>
            <a:off x="2717978" y="5932620"/>
            <a:ext cx="3340341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2400">
                <a:solidFill>
                  <a:schemeClr val="lt1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marL="0" indent="0">
              <a:buNone/>
            </a:pPr>
            <a:r>
              <a:rPr lang="en" sz="3600">
                <a:sym typeface="Open Sans ExtraBold"/>
              </a:rPr>
              <a:t>Place</a:t>
            </a:r>
            <a:endParaRPr sz="3600">
              <a:sym typeface="Open Sans ExtraBold"/>
            </a:endParaRPr>
          </a:p>
        </p:txBody>
      </p:sp>
      <p:sp>
        <p:nvSpPr>
          <p:cNvPr id="54" name="Google Shape;2818;p115">
            <a:extLst>
              <a:ext uri="{FF2B5EF4-FFF2-40B4-BE49-F238E27FC236}">
                <a16:creationId xmlns:a16="http://schemas.microsoft.com/office/drawing/2014/main" id="{E2EA9BE0-6638-E362-5A40-985DA944E389}"/>
              </a:ext>
            </a:extLst>
          </p:cNvPr>
          <p:cNvSpPr txBox="1"/>
          <p:nvPr/>
        </p:nvSpPr>
        <p:spPr>
          <a:xfrm>
            <a:off x="11432087" y="5960124"/>
            <a:ext cx="44088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algn="r">
              <a:lnSpc>
                <a:spcPct val="115000"/>
              </a:lnSpc>
              <a:spcAft>
                <a:spcPts val="3200"/>
              </a:spcAft>
            </a:pPr>
            <a:r>
              <a:rPr lang="en" sz="3600">
                <a:solidFill>
                  <a:schemeClr val="lt1"/>
                </a:solidFill>
                <a:latin typeface="TT Commons Pro" panose="020B0604020202020204" charset="0"/>
                <a:ea typeface="Open Sans ExtraBold"/>
                <a:cs typeface="Open Sans ExtraBold"/>
                <a:sym typeface="Open Sans ExtraBold"/>
              </a:rPr>
              <a:t>Promotion</a:t>
            </a:r>
            <a:endParaRPr sz="3600">
              <a:solidFill>
                <a:schemeClr val="lt1"/>
              </a:solidFill>
              <a:latin typeface="TT Commons Pro" panose="020B0604020202020204" charset="0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55" name="Google Shape;3469;p136">
            <a:extLst>
              <a:ext uri="{FF2B5EF4-FFF2-40B4-BE49-F238E27FC236}">
                <a16:creationId xmlns:a16="http://schemas.microsoft.com/office/drawing/2014/main" id="{C36BD54F-93EA-BFFF-2FA5-B73C290A82C9}"/>
              </a:ext>
            </a:extLst>
          </p:cNvPr>
          <p:cNvSpPr/>
          <p:nvPr/>
        </p:nvSpPr>
        <p:spPr>
          <a:xfrm>
            <a:off x="8424323" y="4987170"/>
            <a:ext cx="1346482" cy="1481608"/>
          </a:xfrm>
          <a:custGeom>
            <a:avLst/>
            <a:gdLst/>
            <a:ahLst/>
            <a:cxnLst/>
            <a:rect l="l" t="t" r="r" b="b"/>
            <a:pathLst>
              <a:path w="25299" h="25362" extrusionOk="0">
                <a:moveTo>
                  <a:pt x="13392" y="1507"/>
                </a:moveTo>
                <a:lnTo>
                  <a:pt x="13392" y="1953"/>
                </a:lnTo>
                <a:cubicBezTo>
                  <a:pt x="13392" y="2271"/>
                  <a:pt x="13604" y="2568"/>
                  <a:pt x="13923" y="2674"/>
                </a:cubicBezTo>
                <a:cubicBezTo>
                  <a:pt x="14517" y="2844"/>
                  <a:pt x="15048" y="3162"/>
                  <a:pt x="15514" y="3587"/>
                </a:cubicBezTo>
                <a:cubicBezTo>
                  <a:pt x="15650" y="3711"/>
                  <a:pt x="15830" y="3777"/>
                  <a:pt x="16010" y="3777"/>
                </a:cubicBezTo>
                <a:cubicBezTo>
                  <a:pt x="16140" y="3777"/>
                  <a:pt x="16269" y="3743"/>
                  <a:pt x="16385" y="3672"/>
                </a:cubicBezTo>
                <a:lnTo>
                  <a:pt x="16788" y="3438"/>
                </a:lnTo>
                <a:lnTo>
                  <a:pt x="17531" y="4733"/>
                </a:lnTo>
                <a:lnTo>
                  <a:pt x="17127" y="4966"/>
                </a:lnTo>
                <a:cubicBezTo>
                  <a:pt x="16852" y="5115"/>
                  <a:pt x="16703" y="5455"/>
                  <a:pt x="16767" y="5752"/>
                </a:cubicBezTo>
                <a:cubicBezTo>
                  <a:pt x="16915" y="6367"/>
                  <a:pt x="16915" y="6983"/>
                  <a:pt x="16767" y="7577"/>
                </a:cubicBezTo>
                <a:cubicBezTo>
                  <a:pt x="16703" y="7895"/>
                  <a:pt x="16852" y="8214"/>
                  <a:pt x="17127" y="8383"/>
                </a:cubicBezTo>
                <a:lnTo>
                  <a:pt x="17531" y="8617"/>
                </a:lnTo>
                <a:lnTo>
                  <a:pt x="16788" y="9911"/>
                </a:lnTo>
                <a:lnTo>
                  <a:pt x="16385" y="9657"/>
                </a:lnTo>
                <a:cubicBezTo>
                  <a:pt x="16275" y="9598"/>
                  <a:pt x="16152" y="9569"/>
                  <a:pt x="16029" y="9569"/>
                </a:cubicBezTo>
                <a:cubicBezTo>
                  <a:pt x="15842" y="9569"/>
                  <a:pt x="15655" y="9635"/>
                  <a:pt x="15514" y="9763"/>
                </a:cubicBezTo>
                <a:cubicBezTo>
                  <a:pt x="15048" y="10187"/>
                  <a:pt x="14517" y="10506"/>
                  <a:pt x="13923" y="10675"/>
                </a:cubicBezTo>
                <a:cubicBezTo>
                  <a:pt x="13604" y="10782"/>
                  <a:pt x="13392" y="11057"/>
                  <a:pt x="13392" y="11397"/>
                </a:cubicBezTo>
                <a:lnTo>
                  <a:pt x="13392" y="11864"/>
                </a:lnTo>
                <a:lnTo>
                  <a:pt x="11907" y="11864"/>
                </a:lnTo>
                <a:lnTo>
                  <a:pt x="11907" y="11397"/>
                </a:lnTo>
                <a:cubicBezTo>
                  <a:pt x="11885" y="11057"/>
                  <a:pt x="11673" y="10782"/>
                  <a:pt x="11376" y="10675"/>
                </a:cubicBezTo>
                <a:lnTo>
                  <a:pt x="11376" y="10718"/>
                </a:lnTo>
                <a:cubicBezTo>
                  <a:pt x="10782" y="10527"/>
                  <a:pt x="10230" y="10209"/>
                  <a:pt x="9784" y="9784"/>
                </a:cubicBezTo>
                <a:cubicBezTo>
                  <a:pt x="9648" y="9660"/>
                  <a:pt x="9469" y="9594"/>
                  <a:pt x="9289" y="9594"/>
                </a:cubicBezTo>
                <a:cubicBezTo>
                  <a:pt x="9159" y="9594"/>
                  <a:pt x="9029" y="9628"/>
                  <a:pt x="8914" y="9699"/>
                </a:cubicBezTo>
                <a:lnTo>
                  <a:pt x="8490" y="9933"/>
                </a:lnTo>
                <a:lnTo>
                  <a:pt x="7747" y="8638"/>
                </a:lnTo>
                <a:lnTo>
                  <a:pt x="8171" y="8405"/>
                </a:lnTo>
                <a:cubicBezTo>
                  <a:pt x="8447" y="8256"/>
                  <a:pt x="8596" y="7916"/>
                  <a:pt x="8511" y="7619"/>
                </a:cubicBezTo>
                <a:cubicBezTo>
                  <a:pt x="8383" y="7004"/>
                  <a:pt x="8383" y="6388"/>
                  <a:pt x="8511" y="5794"/>
                </a:cubicBezTo>
                <a:cubicBezTo>
                  <a:pt x="8596" y="5476"/>
                  <a:pt x="8447" y="5157"/>
                  <a:pt x="8171" y="4988"/>
                </a:cubicBezTo>
                <a:lnTo>
                  <a:pt x="7747" y="4754"/>
                </a:lnTo>
                <a:lnTo>
                  <a:pt x="8490" y="3460"/>
                </a:lnTo>
                <a:lnTo>
                  <a:pt x="8914" y="3693"/>
                </a:lnTo>
                <a:cubicBezTo>
                  <a:pt x="9029" y="3764"/>
                  <a:pt x="9159" y="3798"/>
                  <a:pt x="9289" y="3798"/>
                </a:cubicBezTo>
                <a:cubicBezTo>
                  <a:pt x="9469" y="3798"/>
                  <a:pt x="9648" y="3732"/>
                  <a:pt x="9784" y="3608"/>
                </a:cubicBezTo>
                <a:cubicBezTo>
                  <a:pt x="10230" y="3184"/>
                  <a:pt x="10782" y="2865"/>
                  <a:pt x="11376" y="2695"/>
                </a:cubicBezTo>
                <a:cubicBezTo>
                  <a:pt x="11673" y="2589"/>
                  <a:pt x="11885" y="2313"/>
                  <a:pt x="11907" y="1974"/>
                </a:cubicBezTo>
                <a:lnTo>
                  <a:pt x="11907" y="1507"/>
                </a:lnTo>
                <a:close/>
                <a:moveTo>
                  <a:pt x="3710" y="19432"/>
                </a:moveTo>
                <a:cubicBezTo>
                  <a:pt x="3895" y="19432"/>
                  <a:pt x="4086" y="19501"/>
                  <a:pt x="4245" y="19653"/>
                </a:cubicBezTo>
                <a:cubicBezTo>
                  <a:pt x="4712" y="20120"/>
                  <a:pt x="4372" y="20926"/>
                  <a:pt x="3714" y="20926"/>
                </a:cubicBezTo>
                <a:cubicBezTo>
                  <a:pt x="3290" y="20926"/>
                  <a:pt x="2972" y="20587"/>
                  <a:pt x="2972" y="20183"/>
                </a:cubicBezTo>
                <a:cubicBezTo>
                  <a:pt x="2972" y="19726"/>
                  <a:pt x="3328" y="19432"/>
                  <a:pt x="3710" y="19432"/>
                </a:cubicBezTo>
                <a:close/>
                <a:moveTo>
                  <a:pt x="12633" y="19432"/>
                </a:moveTo>
                <a:cubicBezTo>
                  <a:pt x="12818" y="19432"/>
                  <a:pt x="13006" y="19501"/>
                  <a:pt x="13159" y="19653"/>
                </a:cubicBezTo>
                <a:cubicBezTo>
                  <a:pt x="13626" y="20120"/>
                  <a:pt x="13286" y="20926"/>
                  <a:pt x="12628" y="20926"/>
                </a:cubicBezTo>
                <a:cubicBezTo>
                  <a:pt x="12225" y="20926"/>
                  <a:pt x="11885" y="20587"/>
                  <a:pt x="11885" y="20183"/>
                </a:cubicBezTo>
                <a:cubicBezTo>
                  <a:pt x="11885" y="19726"/>
                  <a:pt x="12252" y="19432"/>
                  <a:pt x="12633" y="19432"/>
                </a:cubicBezTo>
                <a:close/>
                <a:moveTo>
                  <a:pt x="21547" y="19432"/>
                </a:moveTo>
                <a:cubicBezTo>
                  <a:pt x="21732" y="19432"/>
                  <a:pt x="21920" y="19501"/>
                  <a:pt x="22072" y="19653"/>
                </a:cubicBezTo>
                <a:cubicBezTo>
                  <a:pt x="22539" y="20120"/>
                  <a:pt x="22221" y="20926"/>
                  <a:pt x="21542" y="20926"/>
                </a:cubicBezTo>
                <a:cubicBezTo>
                  <a:pt x="21139" y="20926"/>
                  <a:pt x="20799" y="20587"/>
                  <a:pt x="20799" y="20183"/>
                </a:cubicBezTo>
                <a:cubicBezTo>
                  <a:pt x="20799" y="19726"/>
                  <a:pt x="21165" y="19432"/>
                  <a:pt x="21547" y="19432"/>
                </a:cubicBezTo>
                <a:close/>
                <a:moveTo>
                  <a:pt x="3714" y="22401"/>
                </a:moveTo>
                <a:cubicBezTo>
                  <a:pt x="4590" y="22401"/>
                  <a:pt x="5465" y="22900"/>
                  <a:pt x="5815" y="23897"/>
                </a:cubicBezTo>
                <a:lnTo>
                  <a:pt x="1613" y="23897"/>
                </a:lnTo>
                <a:cubicBezTo>
                  <a:pt x="1963" y="22900"/>
                  <a:pt x="2839" y="22401"/>
                  <a:pt x="3714" y="22401"/>
                </a:cubicBezTo>
                <a:close/>
                <a:moveTo>
                  <a:pt x="12628" y="22401"/>
                </a:moveTo>
                <a:cubicBezTo>
                  <a:pt x="13504" y="22401"/>
                  <a:pt x="14379" y="22900"/>
                  <a:pt x="14729" y="23897"/>
                </a:cubicBezTo>
                <a:lnTo>
                  <a:pt x="10527" y="23897"/>
                </a:lnTo>
                <a:cubicBezTo>
                  <a:pt x="10877" y="22900"/>
                  <a:pt x="11753" y="22401"/>
                  <a:pt x="12628" y="22401"/>
                </a:cubicBezTo>
                <a:close/>
                <a:moveTo>
                  <a:pt x="21553" y="22401"/>
                </a:moveTo>
                <a:cubicBezTo>
                  <a:pt x="22433" y="22401"/>
                  <a:pt x="23314" y="22900"/>
                  <a:pt x="23664" y="23897"/>
                </a:cubicBezTo>
                <a:lnTo>
                  <a:pt x="19441" y="23897"/>
                </a:lnTo>
                <a:cubicBezTo>
                  <a:pt x="19791" y="22900"/>
                  <a:pt x="20672" y="22401"/>
                  <a:pt x="21553" y="22401"/>
                </a:cubicBezTo>
                <a:close/>
                <a:moveTo>
                  <a:pt x="11142" y="0"/>
                </a:moveTo>
                <a:cubicBezTo>
                  <a:pt x="10739" y="0"/>
                  <a:pt x="10400" y="340"/>
                  <a:pt x="10400" y="743"/>
                </a:cubicBezTo>
                <a:lnTo>
                  <a:pt x="10400" y="1443"/>
                </a:lnTo>
                <a:cubicBezTo>
                  <a:pt x="9975" y="1634"/>
                  <a:pt x="9572" y="1868"/>
                  <a:pt x="9211" y="2144"/>
                </a:cubicBezTo>
                <a:lnTo>
                  <a:pt x="8596" y="1804"/>
                </a:lnTo>
                <a:cubicBezTo>
                  <a:pt x="8480" y="1732"/>
                  <a:pt x="8345" y="1689"/>
                  <a:pt x="8211" y="1689"/>
                </a:cubicBezTo>
                <a:cubicBezTo>
                  <a:pt x="8147" y="1689"/>
                  <a:pt x="8084" y="1699"/>
                  <a:pt x="8023" y="1719"/>
                </a:cubicBezTo>
                <a:cubicBezTo>
                  <a:pt x="7832" y="1762"/>
                  <a:pt x="7683" y="1889"/>
                  <a:pt x="7577" y="2059"/>
                </a:cubicBezTo>
                <a:lnTo>
                  <a:pt x="6091" y="4648"/>
                </a:lnTo>
                <a:cubicBezTo>
                  <a:pt x="5985" y="4818"/>
                  <a:pt x="5964" y="5009"/>
                  <a:pt x="6028" y="5200"/>
                </a:cubicBezTo>
                <a:cubicBezTo>
                  <a:pt x="6070" y="5391"/>
                  <a:pt x="6197" y="5561"/>
                  <a:pt x="6367" y="5667"/>
                </a:cubicBezTo>
                <a:lnTo>
                  <a:pt x="6962" y="6006"/>
                </a:lnTo>
                <a:cubicBezTo>
                  <a:pt x="6919" y="6473"/>
                  <a:pt x="6919" y="6940"/>
                  <a:pt x="6962" y="7386"/>
                </a:cubicBezTo>
                <a:lnTo>
                  <a:pt x="6367" y="7747"/>
                </a:lnTo>
                <a:cubicBezTo>
                  <a:pt x="6197" y="7832"/>
                  <a:pt x="6070" y="8001"/>
                  <a:pt x="6028" y="8192"/>
                </a:cubicBezTo>
                <a:cubicBezTo>
                  <a:pt x="5964" y="8383"/>
                  <a:pt x="5985" y="8574"/>
                  <a:pt x="6091" y="8765"/>
                </a:cubicBezTo>
                <a:lnTo>
                  <a:pt x="7577" y="11333"/>
                </a:lnTo>
                <a:cubicBezTo>
                  <a:pt x="7716" y="11570"/>
                  <a:pt x="7955" y="11697"/>
                  <a:pt x="8205" y="11697"/>
                </a:cubicBezTo>
                <a:cubicBezTo>
                  <a:pt x="8336" y="11697"/>
                  <a:pt x="8471" y="11661"/>
                  <a:pt x="8596" y="11588"/>
                </a:cubicBezTo>
                <a:lnTo>
                  <a:pt x="9211" y="11248"/>
                </a:lnTo>
                <a:cubicBezTo>
                  <a:pt x="9572" y="11524"/>
                  <a:pt x="9975" y="11758"/>
                  <a:pt x="10400" y="11928"/>
                </a:cubicBezTo>
                <a:lnTo>
                  <a:pt x="10400" y="12628"/>
                </a:lnTo>
                <a:cubicBezTo>
                  <a:pt x="10400" y="13052"/>
                  <a:pt x="10718" y="13371"/>
                  <a:pt x="11142" y="13371"/>
                </a:cubicBezTo>
                <a:lnTo>
                  <a:pt x="11885" y="13371"/>
                </a:lnTo>
                <a:lnTo>
                  <a:pt x="11885" y="14856"/>
                </a:lnTo>
                <a:lnTo>
                  <a:pt x="3714" y="14856"/>
                </a:lnTo>
                <a:cubicBezTo>
                  <a:pt x="3290" y="14856"/>
                  <a:pt x="2972" y="15196"/>
                  <a:pt x="2972" y="15599"/>
                </a:cubicBezTo>
                <a:lnTo>
                  <a:pt x="2972" y="18061"/>
                </a:lnTo>
                <a:cubicBezTo>
                  <a:pt x="1592" y="18549"/>
                  <a:pt x="1040" y="20205"/>
                  <a:pt x="1847" y="21414"/>
                </a:cubicBezTo>
                <a:cubicBezTo>
                  <a:pt x="701" y="22072"/>
                  <a:pt x="0" y="23303"/>
                  <a:pt x="0" y="24619"/>
                </a:cubicBezTo>
                <a:cubicBezTo>
                  <a:pt x="0" y="25044"/>
                  <a:pt x="340" y="25362"/>
                  <a:pt x="743" y="25362"/>
                </a:cubicBezTo>
                <a:lnTo>
                  <a:pt x="6686" y="25362"/>
                </a:lnTo>
                <a:cubicBezTo>
                  <a:pt x="7110" y="25362"/>
                  <a:pt x="7428" y="25044"/>
                  <a:pt x="7428" y="24619"/>
                </a:cubicBezTo>
                <a:cubicBezTo>
                  <a:pt x="7428" y="23303"/>
                  <a:pt x="6728" y="22072"/>
                  <a:pt x="5582" y="21414"/>
                </a:cubicBezTo>
                <a:cubicBezTo>
                  <a:pt x="6388" y="20205"/>
                  <a:pt x="5837" y="18549"/>
                  <a:pt x="4478" y="18061"/>
                </a:cubicBezTo>
                <a:lnTo>
                  <a:pt x="4478" y="16342"/>
                </a:lnTo>
                <a:lnTo>
                  <a:pt x="11907" y="16342"/>
                </a:lnTo>
                <a:lnTo>
                  <a:pt x="11907" y="18061"/>
                </a:lnTo>
                <a:cubicBezTo>
                  <a:pt x="10527" y="18549"/>
                  <a:pt x="9975" y="20205"/>
                  <a:pt x="10782" y="21414"/>
                </a:cubicBezTo>
                <a:cubicBezTo>
                  <a:pt x="9636" y="22072"/>
                  <a:pt x="8935" y="23303"/>
                  <a:pt x="8935" y="24619"/>
                </a:cubicBezTo>
                <a:cubicBezTo>
                  <a:pt x="8935" y="25044"/>
                  <a:pt x="9254" y="25362"/>
                  <a:pt x="9678" y="25362"/>
                </a:cubicBezTo>
                <a:lnTo>
                  <a:pt x="15621" y="25362"/>
                </a:lnTo>
                <a:cubicBezTo>
                  <a:pt x="16024" y="25362"/>
                  <a:pt x="16363" y="25044"/>
                  <a:pt x="16363" y="24619"/>
                </a:cubicBezTo>
                <a:cubicBezTo>
                  <a:pt x="16363" y="23303"/>
                  <a:pt x="15663" y="22072"/>
                  <a:pt x="14517" y="21414"/>
                </a:cubicBezTo>
                <a:cubicBezTo>
                  <a:pt x="15323" y="20205"/>
                  <a:pt x="14772" y="18549"/>
                  <a:pt x="13392" y="18061"/>
                </a:cubicBezTo>
                <a:lnTo>
                  <a:pt x="13392" y="16342"/>
                </a:lnTo>
                <a:lnTo>
                  <a:pt x="20820" y="16342"/>
                </a:lnTo>
                <a:lnTo>
                  <a:pt x="20820" y="18061"/>
                </a:lnTo>
                <a:cubicBezTo>
                  <a:pt x="19462" y="18549"/>
                  <a:pt x="18910" y="20205"/>
                  <a:pt x="19717" y="21414"/>
                </a:cubicBezTo>
                <a:cubicBezTo>
                  <a:pt x="18571" y="22072"/>
                  <a:pt x="17870" y="23303"/>
                  <a:pt x="17870" y="24619"/>
                </a:cubicBezTo>
                <a:cubicBezTo>
                  <a:pt x="17870" y="25044"/>
                  <a:pt x="18189" y="25362"/>
                  <a:pt x="18613" y="25362"/>
                </a:cubicBezTo>
                <a:lnTo>
                  <a:pt x="24556" y="25362"/>
                </a:lnTo>
                <a:cubicBezTo>
                  <a:pt x="24959" y="25362"/>
                  <a:pt x="25298" y="25044"/>
                  <a:pt x="25298" y="24619"/>
                </a:cubicBezTo>
                <a:cubicBezTo>
                  <a:pt x="25298" y="23303"/>
                  <a:pt x="24598" y="22072"/>
                  <a:pt x="23431" y="21414"/>
                </a:cubicBezTo>
                <a:lnTo>
                  <a:pt x="23410" y="21414"/>
                </a:lnTo>
                <a:cubicBezTo>
                  <a:pt x="24216" y="20205"/>
                  <a:pt x="23664" y="18549"/>
                  <a:pt x="22285" y="18061"/>
                </a:cubicBezTo>
                <a:lnTo>
                  <a:pt x="22285" y="15620"/>
                </a:lnTo>
                <a:cubicBezTo>
                  <a:pt x="22285" y="15196"/>
                  <a:pt x="21966" y="14878"/>
                  <a:pt x="21542" y="14878"/>
                </a:cubicBezTo>
                <a:lnTo>
                  <a:pt x="13371" y="14878"/>
                </a:lnTo>
                <a:lnTo>
                  <a:pt x="13371" y="13392"/>
                </a:lnTo>
                <a:lnTo>
                  <a:pt x="14114" y="13392"/>
                </a:lnTo>
                <a:cubicBezTo>
                  <a:pt x="14517" y="13371"/>
                  <a:pt x="14857" y="13052"/>
                  <a:pt x="14857" y="12628"/>
                </a:cubicBezTo>
                <a:lnTo>
                  <a:pt x="14857" y="11928"/>
                </a:lnTo>
                <a:cubicBezTo>
                  <a:pt x="15281" y="11758"/>
                  <a:pt x="15684" y="11524"/>
                  <a:pt x="16045" y="11248"/>
                </a:cubicBezTo>
                <a:lnTo>
                  <a:pt x="16661" y="11588"/>
                </a:lnTo>
                <a:cubicBezTo>
                  <a:pt x="16781" y="11659"/>
                  <a:pt x="16911" y="11692"/>
                  <a:pt x="17038" y="11692"/>
                </a:cubicBezTo>
                <a:cubicBezTo>
                  <a:pt x="17293" y="11692"/>
                  <a:pt x="17538" y="11560"/>
                  <a:pt x="17679" y="11333"/>
                </a:cubicBezTo>
                <a:lnTo>
                  <a:pt x="19165" y="8765"/>
                </a:lnTo>
                <a:cubicBezTo>
                  <a:pt x="19271" y="8574"/>
                  <a:pt x="19292" y="8383"/>
                  <a:pt x="19250" y="8192"/>
                </a:cubicBezTo>
                <a:cubicBezTo>
                  <a:pt x="19186" y="8001"/>
                  <a:pt x="19059" y="7832"/>
                  <a:pt x="18889" y="7747"/>
                </a:cubicBezTo>
                <a:lnTo>
                  <a:pt x="18295" y="7386"/>
                </a:lnTo>
                <a:cubicBezTo>
                  <a:pt x="18337" y="6940"/>
                  <a:pt x="18337" y="6473"/>
                  <a:pt x="18295" y="6006"/>
                </a:cubicBezTo>
                <a:lnTo>
                  <a:pt x="18889" y="5667"/>
                </a:lnTo>
                <a:cubicBezTo>
                  <a:pt x="19059" y="5561"/>
                  <a:pt x="19186" y="5391"/>
                  <a:pt x="19250" y="5200"/>
                </a:cubicBezTo>
                <a:cubicBezTo>
                  <a:pt x="19292" y="5009"/>
                  <a:pt x="19271" y="4818"/>
                  <a:pt x="19165" y="4648"/>
                </a:cubicBezTo>
                <a:lnTo>
                  <a:pt x="17679" y="2059"/>
                </a:lnTo>
                <a:cubicBezTo>
                  <a:pt x="17573" y="1889"/>
                  <a:pt x="17425" y="1762"/>
                  <a:pt x="17234" y="1719"/>
                </a:cubicBezTo>
                <a:cubicBezTo>
                  <a:pt x="17172" y="1699"/>
                  <a:pt x="17109" y="1689"/>
                  <a:pt x="17045" y="1689"/>
                </a:cubicBezTo>
                <a:cubicBezTo>
                  <a:pt x="16911" y="1689"/>
                  <a:pt x="16776" y="1732"/>
                  <a:pt x="16661" y="1804"/>
                </a:cubicBezTo>
                <a:lnTo>
                  <a:pt x="16045" y="2144"/>
                </a:lnTo>
                <a:cubicBezTo>
                  <a:pt x="15684" y="1868"/>
                  <a:pt x="15281" y="1634"/>
                  <a:pt x="14857" y="1443"/>
                </a:cubicBezTo>
                <a:lnTo>
                  <a:pt x="14857" y="743"/>
                </a:lnTo>
                <a:cubicBezTo>
                  <a:pt x="14857" y="340"/>
                  <a:pt x="14517" y="0"/>
                  <a:pt x="1411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sp>
        <p:nvSpPr>
          <p:cNvPr id="3" name="Google Shape;2813;p115">
            <a:extLst>
              <a:ext uri="{FF2B5EF4-FFF2-40B4-BE49-F238E27FC236}">
                <a16:creationId xmlns:a16="http://schemas.microsoft.com/office/drawing/2014/main" id="{37346796-C787-090D-5006-21E0B507E30C}"/>
              </a:ext>
            </a:extLst>
          </p:cNvPr>
          <p:cNvSpPr txBox="1"/>
          <p:nvPr/>
        </p:nvSpPr>
        <p:spPr>
          <a:xfrm>
            <a:off x="2744416" y="6621965"/>
            <a:ext cx="5635200" cy="22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Smartphones / Tablets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IoS</a:t>
            </a: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/ Android /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Play Store / App Store</a:t>
            </a:r>
          </a:p>
        </p:txBody>
      </p:sp>
      <p:sp>
        <p:nvSpPr>
          <p:cNvPr id="4" name="Google Shape;2813;p115">
            <a:extLst>
              <a:ext uri="{FF2B5EF4-FFF2-40B4-BE49-F238E27FC236}">
                <a16:creationId xmlns:a16="http://schemas.microsoft.com/office/drawing/2014/main" id="{07C68701-36F0-3487-0511-0A63BE35A6D4}"/>
              </a:ext>
            </a:extLst>
          </p:cNvPr>
          <p:cNvSpPr txBox="1"/>
          <p:nvPr/>
        </p:nvSpPr>
        <p:spPr>
          <a:xfrm>
            <a:off x="2776272" y="3533109"/>
            <a:ext cx="5635200" cy="22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Gamification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Reward points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Community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Progress tracker</a:t>
            </a:r>
          </a:p>
        </p:txBody>
      </p:sp>
      <p:sp>
        <p:nvSpPr>
          <p:cNvPr id="5" name="Google Shape;2813;p115">
            <a:extLst>
              <a:ext uri="{FF2B5EF4-FFF2-40B4-BE49-F238E27FC236}">
                <a16:creationId xmlns:a16="http://schemas.microsoft.com/office/drawing/2014/main" id="{D014362D-FBCA-C36A-6E42-8AA5F59FD1DA}"/>
              </a:ext>
            </a:extLst>
          </p:cNvPr>
          <p:cNvSpPr txBox="1"/>
          <p:nvPr/>
        </p:nvSpPr>
        <p:spPr>
          <a:xfrm>
            <a:off x="10691272" y="3393889"/>
            <a:ext cx="5635200" cy="2206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Premium Subscription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Targeted advertisements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Sell in app purchases such as stickers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0871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25893" y="3390544"/>
            <a:ext cx="5871846" cy="969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endParaRPr lang="en-US" sz="3000">
              <a:solidFill>
                <a:srgbClr val="142414"/>
              </a:solidFill>
              <a:latin typeface="Rasputin Light"/>
            </a:endParaRPr>
          </a:p>
          <a:p>
            <a:pPr>
              <a:lnSpc>
                <a:spcPts val="3900"/>
              </a:lnSpc>
            </a:pPr>
            <a:endParaRPr lang="en-US" sz="3000">
              <a:solidFill>
                <a:srgbClr val="142414"/>
              </a:solidFill>
              <a:latin typeface="Rasputin Light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5963596" y="-1655784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566011" y="-4330171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22643" y="659463"/>
            <a:ext cx="17042714" cy="954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Segmentation – Targeting - Positioning</a:t>
            </a:r>
          </a:p>
        </p:txBody>
      </p:sp>
      <p:grpSp>
        <p:nvGrpSpPr>
          <p:cNvPr id="17" name="Group 5">
            <a:extLst>
              <a:ext uri="{FF2B5EF4-FFF2-40B4-BE49-F238E27FC236}">
                <a16:creationId xmlns:a16="http://schemas.microsoft.com/office/drawing/2014/main" id="{D6E96D58-A6B5-B822-4369-1A59100900AD}"/>
              </a:ext>
            </a:extLst>
          </p:cNvPr>
          <p:cNvGrpSpPr/>
          <p:nvPr/>
        </p:nvGrpSpPr>
        <p:grpSpPr>
          <a:xfrm>
            <a:off x="9505575" y="-172556"/>
            <a:ext cx="5151346" cy="4952464"/>
            <a:chOff x="0" y="-152400"/>
            <a:chExt cx="6868463" cy="6603286"/>
          </a:xfrm>
        </p:grpSpPr>
        <p:sp>
          <p:nvSpPr>
            <p:cNvPr id="22" name="TextBox 8">
              <a:extLst>
                <a:ext uri="{FF2B5EF4-FFF2-40B4-BE49-F238E27FC236}">
                  <a16:creationId xmlns:a16="http://schemas.microsoft.com/office/drawing/2014/main" id="{60E9E294-8064-0F5D-3C40-933DCEE5754C}"/>
                </a:ext>
              </a:extLst>
            </p:cNvPr>
            <p:cNvSpPr txBox="1"/>
            <p:nvPr/>
          </p:nvSpPr>
          <p:spPr>
            <a:xfrm>
              <a:off x="0" y="1009433"/>
              <a:ext cx="4975043" cy="5441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52F3F773-1BA5-2134-5386-BCC05F6953E9}"/>
                </a:ext>
              </a:extLst>
            </p:cNvPr>
            <p:cNvSpPr txBox="1"/>
            <p:nvPr/>
          </p:nvSpPr>
          <p:spPr>
            <a:xfrm>
              <a:off x="1177937" y="-152400"/>
              <a:ext cx="4242776" cy="12601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95"/>
                </a:lnSpc>
              </a:pPr>
              <a:endParaRPr lang="en-US" sz="5396" u="sng">
                <a:solidFill>
                  <a:srgbClr val="FFFFFF"/>
                </a:solidFill>
                <a:latin typeface="TT Commons Pro Bold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F8EB4142-3A1A-4D22-00FB-55202B3671C7}"/>
                </a:ext>
              </a:extLst>
            </p:cNvPr>
            <p:cNvSpPr txBox="1"/>
            <p:nvPr/>
          </p:nvSpPr>
          <p:spPr>
            <a:xfrm>
              <a:off x="616712" y="2062682"/>
              <a:ext cx="6251751" cy="902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803"/>
                </a:lnSpc>
              </a:pPr>
              <a:endParaRPr lang="en-US" sz="3868">
                <a:solidFill>
                  <a:srgbClr val="FFFFFF"/>
                </a:solidFill>
                <a:latin typeface="TT Commons Pro"/>
              </a:endParaRPr>
            </a:p>
          </p:txBody>
        </p:sp>
      </p:grpSp>
      <p:pic>
        <p:nvPicPr>
          <p:cNvPr id="32" name="Picture 10">
            <a:extLst>
              <a:ext uri="{FF2B5EF4-FFF2-40B4-BE49-F238E27FC236}">
                <a16:creationId xmlns:a16="http://schemas.microsoft.com/office/drawing/2014/main" id="{965683A7-C358-914C-03FB-ABDEB93499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4408053" y="8296009"/>
            <a:ext cx="2873335" cy="2973698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859A147-039B-6FD4-7AB4-404021C94917}"/>
              </a:ext>
            </a:extLst>
          </p:cNvPr>
          <p:cNvSpPr/>
          <p:nvPr/>
        </p:nvSpPr>
        <p:spPr>
          <a:xfrm>
            <a:off x="1294279" y="2899522"/>
            <a:ext cx="4672852" cy="4151779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AA41F854-AF88-3AEE-44F1-6AA8E6E252A8}"/>
              </a:ext>
            </a:extLst>
          </p:cNvPr>
          <p:cNvSpPr/>
          <p:nvPr/>
        </p:nvSpPr>
        <p:spPr>
          <a:xfrm>
            <a:off x="7093323" y="2899522"/>
            <a:ext cx="4689661" cy="4151779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17BB36A-CF4B-5F2E-07E9-7A8B2C64800E}"/>
              </a:ext>
            </a:extLst>
          </p:cNvPr>
          <p:cNvSpPr/>
          <p:nvPr/>
        </p:nvSpPr>
        <p:spPr>
          <a:xfrm>
            <a:off x="12841940" y="2899521"/>
            <a:ext cx="4706469" cy="4319867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25B372-2FAE-9A0E-8AC8-DAA2EA1AAEA8}"/>
              </a:ext>
            </a:extLst>
          </p:cNvPr>
          <p:cNvSpPr txBox="1"/>
          <p:nvPr/>
        </p:nvSpPr>
        <p:spPr>
          <a:xfrm>
            <a:off x="1605241" y="3504640"/>
            <a:ext cx="4277844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Students</a:t>
            </a:r>
            <a:endParaRPr lang="en-US" sz="3200">
              <a:latin typeface="Aparajita"/>
              <a:cs typeface="Aparajita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Professionals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Individuals with specific goals / objectives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Individuals interested in self-improvement.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71F28F2-B35C-9EC7-9715-7631E733001F}"/>
              </a:ext>
            </a:extLst>
          </p:cNvPr>
          <p:cNvSpPr txBox="1"/>
          <p:nvPr/>
        </p:nvSpPr>
        <p:spPr>
          <a:xfrm>
            <a:off x="7320241" y="3017184"/>
            <a:ext cx="4479549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Partnerships with schools, professional organizations, trade associations, or networking groups. </a:t>
            </a:r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Promote app's goal settings and progress tracking features. 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F3D08A-8895-E14B-02B8-FABA33F9B615}"/>
              </a:ext>
            </a:extLst>
          </p:cNvPr>
          <p:cNvSpPr txBox="1"/>
          <p:nvPr/>
        </p:nvSpPr>
        <p:spPr>
          <a:xfrm>
            <a:off x="13068858" y="2899521"/>
            <a:ext cx="3790389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Highlight the feature of creating study groups, conduct innovation challenge competitions.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sz="3200">
                <a:latin typeface="Aparajita"/>
                <a:cs typeface="Calibri"/>
              </a:rPr>
              <a:t>Can be positioned as an app that provides </a:t>
            </a:r>
            <a:r>
              <a:rPr lang="en-US" sz="3200">
                <a:latin typeface="Aparajita"/>
                <a:ea typeface="+mn-lt"/>
                <a:cs typeface="+mn-lt"/>
              </a:rPr>
              <a:t>help practice self-restraint through its incentive-based mechanism.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1039" y="2308449"/>
            <a:ext cx="14858733" cy="528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Priced comparable to Forest app at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$4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Better features at same cost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Low enough for college students to afford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High enough to reach breakeven point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Pricing</a:t>
            </a:r>
          </a:p>
        </p:txBody>
      </p:sp>
    </p:spTree>
    <p:extLst>
      <p:ext uri="{BB962C8B-B14F-4D97-AF65-F5344CB8AC3E}">
        <p14:creationId xmlns:p14="http://schemas.microsoft.com/office/powerpoint/2010/main" val="3250123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1039" y="2308449"/>
            <a:ext cx="14858733" cy="5288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Operations moved overseas to keep costs lower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Development cost is estimated to be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$253,440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The yearly recurring cost is estimated to be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$253,440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Costs are based on research we performed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Costs (1/2)</a:t>
            </a:r>
          </a:p>
        </p:txBody>
      </p:sp>
    </p:spTree>
    <p:extLst>
      <p:ext uri="{BB962C8B-B14F-4D97-AF65-F5344CB8AC3E}">
        <p14:creationId xmlns:p14="http://schemas.microsoft.com/office/powerpoint/2010/main" val="2539418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Costs (2/2)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F0CB68-B915-37E5-D13D-51A21B2E7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752" y="2401538"/>
            <a:ext cx="8776495" cy="72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2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18622" y="1095375"/>
            <a:ext cx="7126530" cy="111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7500">
                <a:solidFill>
                  <a:srgbClr val="FFFFFF"/>
                </a:solidFill>
                <a:latin typeface="Aparajita"/>
                <a:cs typeface="Aparajita"/>
              </a:rPr>
              <a:t>TEAM 6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-2659134" y="-900023"/>
            <a:ext cx="5318268" cy="842953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788089">
            <a:off x="16684392" y="4055044"/>
            <a:ext cx="6565563" cy="1040651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597081" y="2621058"/>
            <a:ext cx="3474222" cy="431626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/>
          <a:srcRect l="5849" r="7149"/>
          <a:stretch>
            <a:fillRect/>
          </a:stretch>
        </p:blipFill>
        <p:spPr>
          <a:xfrm>
            <a:off x="1056148" y="2621059"/>
            <a:ext cx="3379136" cy="43798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/>
          <a:srcRect l="5636"/>
          <a:stretch>
            <a:fillRect/>
          </a:stretch>
        </p:blipFill>
        <p:spPr>
          <a:xfrm>
            <a:off x="13933815" y="2598630"/>
            <a:ext cx="3362881" cy="437985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13559" y="8154753"/>
            <a:ext cx="2342119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350">
                <a:solidFill>
                  <a:srgbClr val="FFFFFF"/>
                </a:solidFill>
                <a:latin typeface="Aparajita"/>
                <a:cs typeface="Aparajita"/>
              </a:rPr>
              <a:t>Chief Financial</a:t>
            </a:r>
          </a:p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Officer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57316" y="7047439"/>
            <a:ext cx="3753753" cy="69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FFFFFF"/>
                </a:solidFill>
                <a:latin typeface="Belleza"/>
              </a:rPr>
              <a:t>Akshay Deshmukh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69712" y="7047440"/>
            <a:ext cx="2752007" cy="69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FFFFFF"/>
                </a:solidFill>
                <a:latin typeface="Belleza"/>
              </a:rPr>
              <a:t>Kamalika Das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8372" y="8157049"/>
            <a:ext cx="268745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Chief Executive</a:t>
            </a:r>
          </a:p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Officer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933816" y="7047440"/>
            <a:ext cx="3336911" cy="698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FFFFFF"/>
                </a:solidFill>
                <a:latin typeface="Belleza"/>
              </a:rPr>
              <a:t>Mahima Kriplani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98346" y="8157463"/>
            <a:ext cx="2641468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Chief Technical</a:t>
            </a:r>
          </a:p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Officer</a:t>
            </a:r>
          </a:p>
        </p:txBody>
      </p:sp>
      <p:pic>
        <p:nvPicPr>
          <p:cNvPr id="16" name="Picture 8">
            <a:extLst>
              <a:ext uri="{FF2B5EF4-FFF2-40B4-BE49-F238E27FC236}">
                <a16:creationId xmlns:a16="http://schemas.microsoft.com/office/drawing/2014/main" id="{24AE425C-F50C-DC92-ED1B-7E19B6198E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" r="1780"/>
          <a:stretch/>
        </p:blipFill>
        <p:spPr>
          <a:xfrm>
            <a:off x="5397017" y="2621059"/>
            <a:ext cx="3379136" cy="4379857"/>
          </a:xfrm>
          <a:prstGeom prst="rect">
            <a:avLst/>
          </a:prstGeom>
        </p:spPr>
      </p:pic>
      <p:sp>
        <p:nvSpPr>
          <p:cNvPr id="17" name="TextBox 13">
            <a:extLst>
              <a:ext uri="{FF2B5EF4-FFF2-40B4-BE49-F238E27FC236}">
                <a16:creationId xmlns:a16="http://schemas.microsoft.com/office/drawing/2014/main" id="{0FBE6089-4603-A312-C35C-59D5D42CAE48}"/>
              </a:ext>
            </a:extLst>
          </p:cNvPr>
          <p:cNvSpPr txBox="1"/>
          <p:nvPr/>
        </p:nvSpPr>
        <p:spPr>
          <a:xfrm>
            <a:off x="5742859" y="8157049"/>
            <a:ext cx="2687453" cy="1205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Chief Marketing</a:t>
            </a:r>
          </a:p>
          <a:p>
            <a:pPr algn="ctr">
              <a:lnSpc>
                <a:spcPts val="4734"/>
              </a:lnSpc>
            </a:pPr>
            <a:r>
              <a:rPr lang="en-US" sz="3500">
                <a:solidFill>
                  <a:srgbClr val="FFFFFF"/>
                </a:solidFill>
                <a:latin typeface="Aparajita"/>
                <a:cs typeface="Aparajita"/>
              </a:rPr>
              <a:t>Officer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D8B217C8-7E19-22AD-3D60-2C8BC613503A}"/>
              </a:ext>
            </a:extLst>
          </p:cNvPr>
          <p:cNvSpPr txBox="1"/>
          <p:nvPr/>
        </p:nvSpPr>
        <p:spPr>
          <a:xfrm>
            <a:off x="5536785" y="7012105"/>
            <a:ext cx="3111608" cy="657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3"/>
              </a:lnSpc>
            </a:pPr>
            <a:r>
              <a:rPr lang="en-US" sz="3973">
                <a:solidFill>
                  <a:srgbClr val="FFFFFF"/>
                </a:solidFill>
                <a:latin typeface="Belleza"/>
              </a:rPr>
              <a:t>Amisha Turkel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1040" y="2308449"/>
            <a:ext cx="16048446" cy="61538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Initial downloads estimated to be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240,000 </a:t>
            </a:r>
            <a:r>
              <a:rPr lang="en-US" sz="3000">
                <a:solidFill>
                  <a:srgbClr val="142414"/>
                </a:solidFill>
                <a:latin typeface="Rasputin Light"/>
              </a:rPr>
              <a:t>based on the target market and market share –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College students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Working professionals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Revenue from 3 sources –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Sales revenue -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$96,000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In-app advertisement -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$78,840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Data monetization -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$72,000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Year 1 revenue -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$246,840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Revenue Model (1/2)</a:t>
            </a:r>
          </a:p>
        </p:txBody>
      </p:sp>
    </p:spTree>
    <p:extLst>
      <p:ext uri="{BB962C8B-B14F-4D97-AF65-F5344CB8AC3E}">
        <p14:creationId xmlns:p14="http://schemas.microsoft.com/office/powerpoint/2010/main" val="47046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240421" y="1028700"/>
            <a:ext cx="13807158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Revenue Model (2/2)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C0765-EB39-0E36-5319-E80B2C81E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75" y="2442046"/>
            <a:ext cx="9823655" cy="71083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17DF5C-92BA-AB68-BED4-5F89AA6698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9395" y="2442046"/>
            <a:ext cx="4109808" cy="711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0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01040" y="2308449"/>
            <a:ext cx="16048446" cy="5288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Year 1 revenue -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$246,840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CAGR for revenue growth at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12%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Recurring costs unchanged as technology gets cheaper with time</a:t>
            </a:r>
          </a:p>
          <a:p>
            <a:pPr marL="457200" indent="-45720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sz="3000">
                <a:solidFill>
                  <a:srgbClr val="142414"/>
                </a:solidFill>
                <a:latin typeface="Rasputin Light"/>
              </a:rPr>
              <a:t>Breakeven point at </a:t>
            </a:r>
            <a:r>
              <a:rPr lang="en-US" sz="3000" b="1">
                <a:solidFill>
                  <a:srgbClr val="142414"/>
                </a:solidFill>
                <a:latin typeface="Rasputin Light"/>
              </a:rPr>
              <a:t>Year 5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25600" y="1073385"/>
            <a:ext cx="15036800" cy="954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Sales Forecast &amp; Breakeven (1/2)</a:t>
            </a:r>
          </a:p>
        </p:txBody>
      </p:sp>
    </p:spTree>
    <p:extLst>
      <p:ext uri="{BB962C8B-B14F-4D97-AF65-F5344CB8AC3E}">
        <p14:creationId xmlns:p14="http://schemas.microsoft.com/office/powerpoint/2010/main" val="3989560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68842">
            <a:off x="-4611311" y="-1362269"/>
            <a:ext cx="8901994" cy="1045755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3094258" y="-4595393"/>
            <a:ext cx="7755409" cy="122924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3C9B7B-C383-64B1-A118-75FAA7D5F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00" y="3113085"/>
            <a:ext cx="16455800" cy="5285169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C2379964-CAF9-535F-9E63-D70E503C3C84}"/>
              </a:ext>
            </a:extLst>
          </p:cNvPr>
          <p:cNvSpPr txBox="1"/>
          <p:nvPr/>
        </p:nvSpPr>
        <p:spPr>
          <a:xfrm>
            <a:off x="1625600" y="1073385"/>
            <a:ext cx="15036800" cy="954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 b="1">
                <a:solidFill>
                  <a:srgbClr val="142414"/>
                </a:solidFill>
                <a:latin typeface="Rasputin Light"/>
              </a:rPr>
              <a:t>Sales Forecast &amp; Breakeven (2/2)</a:t>
            </a:r>
          </a:p>
        </p:txBody>
      </p:sp>
    </p:spTree>
    <p:extLst>
      <p:ext uri="{BB962C8B-B14F-4D97-AF65-F5344CB8AC3E}">
        <p14:creationId xmlns:p14="http://schemas.microsoft.com/office/powerpoint/2010/main" val="1506601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72955">
            <a:off x="10751529" y="-4919548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01520">
            <a:off x="11841060" y="-381395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72413">
            <a:off x="-3694394" y="6621391"/>
            <a:ext cx="6800267" cy="46411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51627">
            <a:off x="3169421" y="-3789556"/>
            <a:ext cx="10346140" cy="67767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56074" y="8545843"/>
            <a:ext cx="13958156" cy="1343472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121282" y="2449220"/>
            <a:ext cx="14045435" cy="720371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09871" y="658172"/>
            <a:ext cx="15755527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latin typeface="Rasputin Light Bold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 Demo</a:t>
            </a:r>
            <a:endParaRPr lang="en-US" sz="9600">
              <a:latin typeface="Rasputin Light Bold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AB1612F-993D-44F2-333B-A3F2428F6EC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2115800" y="3269503"/>
            <a:ext cx="3391339" cy="25911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6"/>
            <a:srcRect l="3125" r="3125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pic>
        <p:nvPicPr>
          <p:cNvPr id="5" name="Light Blue Retro Gamming Channel Youtube Intro">
            <a:hlinkClick r:id="" action="ppaction://media"/>
            <a:extLst>
              <a:ext uri="{FF2B5EF4-FFF2-40B4-BE49-F238E27FC236}">
                <a16:creationId xmlns:a16="http://schemas.microsoft.com/office/drawing/2014/main" id="{059BADEE-7B39-6FF8-FF1D-D71E7284A3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80682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159217">
            <a:off x="1464046" y="5085102"/>
            <a:ext cx="8901994" cy="10457555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8576026" y="7402667"/>
            <a:ext cx="9146986" cy="2103086"/>
            <a:chOff x="0" y="0"/>
            <a:chExt cx="2409083" cy="5538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9083" cy="553899"/>
            </a:xfrm>
            <a:custGeom>
              <a:avLst/>
              <a:gdLst/>
              <a:ahLst/>
              <a:cxnLst/>
              <a:rect l="l" t="t" r="r" b="b"/>
              <a:pathLst>
                <a:path w="2409083" h="553899">
                  <a:moveTo>
                    <a:pt x="43166" y="0"/>
                  </a:moveTo>
                  <a:lnTo>
                    <a:pt x="2365917" y="0"/>
                  </a:lnTo>
                  <a:cubicBezTo>
                    <a:pt x="2377365" y="0"/>
                    <a:pt x="2388345" y="4548"/>
                    <a:pt x="2396440" y="12643"/>
                  </a:cubicBezTo>
                  <a:cubicBezTo>
                    <a:pt x="2404535" y="20738"/>
                    <a:pt x="2409083" y="31718"/>
                    <a:pt x="2409083" y="43166"/>
                  </a:cubicBezTo>
                  <a:lnTo>
                    <a:pt x="2409083" y="510733"/>
                  </a:lnTo>
                  <a:cubicBezTo>
                    <a:pt x="2409083" y="522182"/>
                    <a:pt x="2404535" y="533161"/>
                    <a:pt x="2396440" y="541256"/>
                  </a:cubicBezTo>
                  <a:cubicBezTo>
                    <a:pt x="2388345" y="549351"/>
                    <a:pt x="2377365" y="553899"/>
                    <a:pt x="2365917" y="553899"/>
                  </a:cubicBezTo>
                  <a:lnTo>
                    <a:pt x="43166" y="553899"/>
                  </a:lnTo>
                  <a:cubicBezTo>
                    <a:pt x="31718" y="553899"/>
                    <a:pt x="20738" y="549351"/>
                    <a:pt x="12643" y="541256"/>
                  </a:cubicBezTo>
                  <a:cubicBezTo>
                    <a:pt x="4548" y="533161"/>
                    <a:pt x="0" y="522182"/>
                    <a:pt x="0" y="510733"/>
                  </a:cubicBezTo>
                  <a:lnTo>
                    <a:pt x="0" y="43166"/>
                  </a:lnTo>
                  <a:cubicBezTo>
                    <a:pt x="0" y="31718"/>
                    <a:pt x="4548" y="20738"/>
                    <a:pt x="12643" y="12643"/>
                  </a:cubicBezTo>
                  <a:cubicBezTo>
                    <a:pt x="20738" y="4548"/>
                    <a:pt x="31718" y="0"/>
                    <a:pt x="43166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952029" y="7432330"/>
            <a:ext cx="8307271" cy="1833859"/>
            <a:chOff x="0" y="-57150"/>
            <a:chExt cx="11076362" cy="2445144"/>
          </a:xfrm>
        </p:grpSpPr>
        <p:sp>
          <p:nvSpPr>
            <p:cNvPr id="6" name="TextBox 6"/>
            <p:cNvSpPr txBox="1"/>
            <p:nvPr/>
          </p:nvSpPr>
          <p:spPr>
            <a:xfrm>
              <a:off x="0" y="988924"/>
              <a:ext cx="11076362" cy="13990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308"/>
                </a:lnSpc>
              </a:pPr>
              <a:r>
                <a:rPr lang="en-US" sz="2872">
                  <a:solidFill>
                    <a:srgbClr val="142414"/>
                  </a:solidFill>
                  <a:latin typeface="TT Commons Pro"/>
                </a:rPr>
                <a:t>Visuals for tracking progress, performance and pattern analyzer features with in-app purchases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076362" cy="887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17"/>
                </a:lnSpc>
              </a:pPr>
              <a:r>
                <a:rPr lang="en-US" sz="4090">
                  <a:solidFill>
                    <a:srgbClr val="142414"/>
                  </a:solidFill>
                  <a:latin typeface="Rasputin Light Bold"/>
                </a:rPr>
                <a:t>Tracker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62324">
            <a:off x="1520292" y="3125268"/>
            <a:ext cx="6144834" cy="973965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861973" y="703988"/>
            <a:ext cx="4053069" cy="8908988"/>
            <a:chOff x="0" y="0"/>
            <a:chExt cx="1067475" cy="234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67475" cy="2346400"/>
            </a:xfrm>
            <a:custGeom>
              <a:avLst/>
              <a:gdLst/>
              <a:ahLst/>
              <a:cxnLst/>
              <a:rect l="l" t="t" r="r" b="b"/>
              <a:pathLst>
                <a:path w="1067475" h="2346400">
                  <a:moveTo>
                    <a:pt x="0" y="0"/>
                  </a:moveTo>
                  <a:lnTo>
                    <a:pt x="1067475" y="0"/>
                  </a:lnTo>
                  <a:lnTo>
                    <a:pt x="1067475" y="2346400"/>
                  </a:lnTo>
                  <a:lnTo>
                    <a:pt x="0" y="2346400"/>
                  </a:lnTo>
                  <a:close/>
                </a:path>
              </a:pathLst>
            </a:custGeom>
            <a:solidFill>
              <a:srgbClr val="FCFA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229096" y="1308894"/>
            <a:ext cx="364502" cy="210748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859496" y="1308894"/>
            <a:ext cx="278180" cy="21976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592709" y="1308894"/>
            <a:ext cx="171537" cy="245052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1861973" y="1740808"/>
            <a:ext cx="4053069" cy="621579"/>
            <a:chOff x="0" y="0"/>
            <a:chExt cx="1067475" cy="16370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7475" cy="163708"/>
            </a:xfrm>
            <a:custGeom>
              <a:avLst/>
              <a:gdLst/>
              <a:ahLst/>
              <a:cxnLst/>
              <a:rect l="l" t="t" r="r" b="b"/>
              <a:pathLst>
                <a:path w="1067475" h="163708">
                  <a:moveTo>
                    <a:pt x="0" y="0"/>
                  </a:moveTo>
                  <a:lnTo>
                    <a:pt x="1067475" y="0"/>
                  </a:lnTo>
                  <a:lnTo>
                    <a:pt x="1067475" y="163708"/>
                  </a:lnTo>
                  <a:lnTo>
                    <a:pt x="0" y="163708"/>
                  </a:lnTo>
                  <a:close/>
                </a:path>
              </a:pathLst>
            </a:custGeom>
            <a:solidFill>
              <a:srgbClr val="6CE5E8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054567" y="2424769"/>
            <a:ext cx="799291" cy="382305"/>
            <a:chOff x="0" y="0"/>
            <a:chExt cx="210513" cy="10068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10513" cy="100689"/>
            </a:xfrm>
            <a:custGeom>
              <a:avLst/>
              <a:gdLst/>
              <a:ahLst/>
              <a:cxnLst/>
              <a:rect l="l" t="t" r="r" b="b"/>
              <a:pathLst>
                <a:path w="210513" h="100689">
                  <a:moveTo>
                    <a:pt x="50345" y="0"/>
                  </a:moveTo>
                  <a:lnTo>
                    <a:pt x="160168" y="0"/>
                  </a:lnTo>
                  <a:cubicBezTo>
                    <a:pt x="173520" y="0"/>
                    <a:pt x="186326" y="5304"/>
                    <a:pt x="195767" y="14746"/>
                  </a:cubicBezTo>
                  <a:cubicBezTo>
                    <a:pt x="205209" y="24187"/>
                    <a:pt x="210513" y="36992"/>
                    <a:pt x="210513" y="50345"/>
                  </a:cubicBezTo>
                  <a:lnTo>
                    <a:pt x="210513" y="50345"/>
                  </a:lnTo>
                  <a:cubicBezTo>
                    <a:pt x="210513" y="78149"/>
                    <a:pt x="187973" y="100689"/>
                    <a:pt x="160168" y="100689"/>
                  </a:cubicBezTo>
                  <a:lnTo>
                    <a:pt x="50345" y="100689"/>
                  </a:lnTo>
                  <a:cubicBezTo>
                    <a:pt x="22540" y="100689"/>
                    <a:pt x="0" y="78149"/>
                    <a:pt x="0" y="50345"/>
                  </a:cubicBezTo>
                  <a:lnTo>
                    <a:pt x="0" y="50345"/>
                  </a:lnTo>
                  <a:cubicBezTo>
                    <a:pt x="0" y="22540"/>
                    <a:pt x="22540" y="0"/>
                    <a:pt x="5034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040268" y="2424769"/>
            <a:ext cx="834938" cy="382305"/>
            <a:chOff x="0" y="0"/>
            <a:chExt cx="219901" cy="1006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9901" cy="100689"/>
            </a:xfrm>
            <a:custGeom>
              <a:avLst/>
              <a:gdLst/>
              <a:ahLst/>
              <a:cxnLst/>
              <a:rect l="l" t="t" r="r" b="b"/>
              <a:pathLst>
                <a:path w="219901" h="100689">
                  <a:moveTo>
                    <a:pt x="50345" y="0"/>
                  </a:moveTo>
                  <a:lnTo>
                    <a:pt x="169557" y="0"/>
                  </a:lnTo>
                  <a:cubicBezTo>
                    <a:pt x="182909" y="0"/>
                    <a:pt x="195714" y="5304"/>
                    <a:pt x="205156" y="14746"/>
                  </a:cubicBezTo>
                  <a:cubicBezTo>
                    <a:pt x="214597" y="24187"/>
                    <a:pt x="219901" y="36992"/>
                    <a:pt x="219901" y="50345"/>
                  </a:cubicBezTo>
                  <a:lnTo>
                    <a:pt x="219901" y="50345"/>
                  </a:lnTo>
                  <a:cubicBezTo>
                    <a:pt x="219901" y="78149"/>
                    <a:pt x="197361" y="100689"/>
                    <a:pt x="169557" y="100689"/>
                  </a:cubicBezTo>
                  <a:lnTo>
                    <a:pt x="50345" y="100689"/>
                  </a:lnTo>
                  <a:cubicBezTo>
                    <a:pt x="22540" y="100689"/>
                    <a:pt x="0" y="78149"/>
                    <a:pt x="0" y="50345"/>
                  </a:cubicBezTo>
                  <a:lnTo>
                    <a:pt x="0" y="50345"/>
                  </a:lnTo>
                  <a:cubicBezTo>
                    <a:pt x="0" y="22540"/>
                    <a:pt x="22540" y="0"/>
                    <a:pt x="5034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084756" y="2424769"/>
            <a:ext cx="774740" cy="382305"/>
            <a:chOff x="0" y="0"/>
            <a:chExt cx="204047" cy="1006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4047" cy="100689"/>
            </a:xfrm>
            <a:custGeom>
              <a:avLst/>
              <a:gdLst/>
              <a:ahLst/>
              <a:cxnLst/>
              <a:rect l="l" t="t" r="r" b="b"/>
              <a:pathLst>
                <a:path w="204047" h="100689">
                  <a:moveTo>
                    <a:pt x="50345" y="0"/>
                  </a:moveTo>
                  <a:lnTo>
                    <a:pt x="153702" y="0"/>
                  </a:lnTo>
                  <a:cubicBezTo>
                    <a:pt x="181507" y="0"/>
                    <a:pt x="204047" y="22540"/>
                    <a:pt x="204047" y="50345"/>
                  </a:cubicBezTo>
                  <a:lnTo>
                    <a:pt x="204047" y="50345"/>
                  </a:lnTo>
                  <a:cubicBezTo>
                    <a:pt x="204047" y="63697"/>
                    <a:pt x="198743" y="76502"/>
                    <a:pt x="189301" y="85944"/>
                  </a:cubicBezTo>
                  <a:cubicBezTo>
                    <a:pt x="179860" y="95385"/>
                    <a:pt x="167054" y="100689"/>
                    <a:pt x="153702" y="100689"/>
                  </a:cubicBezTo>
                  <a:lnTo>
                    <a:pt x="50345" y="100689"/>
                  </a:lnTo>
                  <a:cubicBezTo>
                    <a:pt x="22540" y="100689"/>
                    <a:pt x="0" y="78149"/>
                    <a:pt x="0" y="50345"/>
                  </a:cubicBezTo>
                  <a:lnTo>
                    <a:pt x="0" y="50345"/>
                  </a:lnTo>
                  <a:cubicBezTo>
                    <a:pt x="0" y="22540"/>
                    <a:pt x="22540" y="0"/>
                    <a:pt x="5034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069046" y="2424769"/>
            <a:ext cx="777367" cy="382305"/>
            <a:chOff x="0" y="0"/>
            <a:chExt cx="204739" cy="10068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4739" cy="100689"/>
            </a:xfrm>
            <a:custGeom>
              <a:avLst/>
              <a:gdLst/>
              <a:ahLst/>
              <a:cxnLst/>
              <a:rect l="l" t="t" r="r" b="b"/>
              <a:pathLst>
                <a:path w="204739" h="100689">
                  <a:moveTo>
                    <a:pt x="50345" y="0"/>
                  </a:moveTo>
                  <a:lnTo>
                    <a:pt x="154394" y="0"/>
                  </a:lnTo>
                  <a:cubicBezTo>
                    <a:pt x="182198" y="0"/>
                    <a:pt x="204739" y="22540"/>
                    <a:pt x="204739" y="50345"/>
                  </a:cubicBezTo>
                  <a:lnTo>
                    <a:pt x="204739" y="50345"/>
                  </a:lnTo>
                  <a:cubicBezTo>
                    <a:pt x="204739" y="63697"/>
                    <a:pt x="199434" y="76502"/>
                    <a:pt x="189993" y="85944"/>
                  </a:cubicBezTo>
                  <a:cubicBezTo>
                    <a:pt x="180551" y="95385"/>
                    <a:pt x="167746" y="100689"/>
                    <a:pt x="154394" y="100689"/>
                  </a:cubicBezTo>
                  <a:lnTo>
                    <a:pt x="50345" y="100689"/>
                  </a:lnTo>
                  <a:cubicBezTo>
                    <a:pt x="22540" y="100689"/>
                    <a:pt x="0" y="78149"/>
                    <a:pt x="0" y="50345"/>
                  </a:cubicBezTo>
                  <a:lnTo>
                    <a:pt x="0" y="50345"/>
                  </a:lnTo>
                  <a:cubicBezTo>
                    <a:pt x="0" y="22540"/>
                    <a:pt x="22540" y="0"/>
                    <a:pt x="50345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2052388" y="3571296"/>
            <a:ext cx="3784101" cy="3075518"/>
            <a:chOff x="0" y="0"/>
            <a:chExt cx="5045468" cy="4100691"/>
          </a:xfrm>
        </p:grpSpPr>
        <p:sp>
          <p:nvSpPr>
            <p:cNvPr id="32" name="TextBox 32"/>
            <p:cNvSpPr txBox="1"/>
            <p:nvPr/>
          </p:nvSpPr>
          <p:spPr>
            <a:xfrm>
              <a:off x="4286366" y="1010193"/>
              <a:ext cx="759102" cy="36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Assignment</a:t>
              </a:r>
            </a:p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37.9%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341642" y="3737730"/>
              <a:ext cx="383686" cy="36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Study</a:t>
              </a:r>
            </a:p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22.7%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2576582"/>
              <a:ext cx="628502" cy="36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LeetCode</a:t>
              </a:r>
            </a:p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15.2%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815962" y="-19050"/>
              <a:ext cx="710897" cy="36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Meditation</a:t>
              </a:r>
            </a:p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15.2%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63214" y="1098942"/>
              <a:ext cx="494899" cy="36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Journal</a:t>
              </a:r>
            </a:p>
            <a:p>
              <a:pPr algn="ctr">
                <a:lnSpc>
                  <a:spcPts val="1115"/>
                </a:lnSpc>
              </a:pPr>
              <a:r>
                <a:rPr lang="en-US" sz="796">
                  <a:solidFill>
                    <a:srgbClr val="000000"/>
                  </a:solidFill>
                  <a:latin typeface="Canva Sans"/>
                </a:rPr>
                <a:t>9.1%</a:t>
              </a:r>
            </a:p>
          </p:txBody>
        </p:sp>
        <p:grpSp>
          <p:nvGrpSpPr>
            <p:cNvPr id="37" name="Group 37"/>
            <p:cNvGrpSpPr>
              <a:grpSpLocks noChangeAspect="1"/>
            </p:cNvGrpSpPr>
            <p:nvPr/>
          </p:nvGrpSpPr>
          <p:grpSpPr>
            <a:xfrm>
              <a:off x="731878" y="233944"/>
              <a:ext cx="3413824" cy="3413824"/>
              <a:chOff x="0" y="0"/>
              <a:chExt cx="2540000" cy="25400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1270000" y="0"/>
                <a:ext cx="1375348" cy="2231795"/>
              </a:xfrm>
              <a:custGeom>
                <a:avLst/>
                <a:gdLst/>
                <a:ahLst/>
                <a:cxnLst/>
                <a:rect l="l" t="t" r="r" b="b"/>
                <a:pathLst>
                  <a:path w="1375348" h="2231795">
                    <a:moveTo>
                      <a:pt x="0" y="0"/>
                    </a:moveTo>
                    <a:cubicBezTo>
                      <a:pt x="530774" y="0"/>
                      <a:pt x="1005568" y="330078"/>
                      <a:pt x="1190458" y="827609"/>
                    </a:cubicBezTo>
                    <a:cubicBezTo>
                      <a:pt x="1375348" y="1325139"/>
                      <a:pt x="1231332" y="1885176"/>
                      <a:pt x="829367" y="2231795"/>
                    </a:cubicBezTo>
                    <a:lnTo>
                      <a:pt x="414684" y="1750898"/>
                    </a:lnTo>
                    <a:cubicBezTo>
                      <a:pt x="615666" y="1577588"/>
                      <a:pt x="687674" y="1297570"/>
                      <a:pt x="595229" y="1048804"/>
                    </a:cubicBezTo>
                    <a:cubicBezTo>
                      <a:pt x="502784" y="800039"/>
                      <a:pt x="265387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id="39" name="Freeform 39"/>
              <p:cNvSpPr/>
              <p:nvPr/>
            </p:nvSpPr>
            <p:spPr>
              <a:xfrm>
                <a:off x="436026" y="1729571"/>
                <a:ext cx="1710375" cy="928882"/>
              </a:xfrm>
              <a:custGeom>
                <a:avLst/>
                <a:gdLst/>
                <a:ahLst/>
                <a:cxnLst/>
                <a:rect l="l" t="t" r="r" b="b"/>
                <a:pathLst>
                  <a:path w="1710375" h="928882">
                    <a:moveTo>
                      <a:pt x="1710374" y="459571"/>
                    </a:moveTo>
                    <a:cubicBezTo>
                      <a:pt x="1235745" y="912129"/>
                      <a:pt x="494593" y="928882"/>
                      <a:pt x="0" y="498232"/>
                    </a:cubicBezTo>
                    <a:lnTo>
                      <a:pt x="416987" y="19331"/>
                    </a:lnTo>
                    <a:cubicBezTo>
                      <a:pt x="664283" y="234656"/>
                      <a:pt x="1034860" y="226279"/>
                      <a:pt x="1272174" y="0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id="40" name="Freeform 40"/>
              <p:cNvSpPr/>
              <p:nvPr/>
            </p:nvSpPr>
            <p:spPr>
              <a:xfrm>
                <a:off x="-36177" y="1146245"/>
                <a:ext cx="913646" cy="1122043"/>
              </a:xfrm>
              <a:custGeom>
                <a:avLst/>
                <a:gdLst/>
                <a:ahLst/>
                <a:cxnLst/>
                <a:rect l="l" t="t" r="r" b="b"/>
                <a:pathLst>
                  <a:path w="913646" h="1122043">
                    <a:moveTo>
                      <a:pt x="521115" y="1122043"/>
                    </a:moveTo>
                    <a:cubicBezTo>
                      <a:pt x="180534" y="854207"/>
                      <a:pt x="0" y="431218"/>
                      <a:pt x="42221" y="0"/>
                    </a:cubicBezTo>
                    <a:lnTo>
                      <a:pt x="674199" y="61877"/>
                    </a:lnTo>
                    <a:cubicBezTo>
                      <a:pt x="653088" y="277486"/>
                      <a:pt x="743355" y="488981"/>
                      <a:pt x="913646" y="622899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id="41" name="Freeform 41"/>
              <p:cNvSpPr/>
              <p:nvPr/>
            </p:nvSpPr>
            <p:spPr>
              <a:xfrm>
                <a:off x="1438" y="482544"/>
                <a:ext cx="770361" cy="757241"/>
              </a:xfrm>
              <a:custGeom>
                <a:avLst/>
                <a:gdLst/>
                <a:ahLst/>
                <a:cxnLst/>
                <a:rect l="l" t="t" r="r" b="b"/>
                <a:pathLst>
                  <a:path w="770361" h="757241">
                    <a:moveTo>
                      <a:pt x="0" y="727027"/>
                    </a:moveTo>
                    <a:cubicBezTo>
                      <a:pt x="12615" y="462218"/>
                      <a:pt x="107783" y="207996"/>
                      <a:pt x="272162" y="0"/>
                    </a:cubicBezTo>
                    <a:lnTo>
                      <a:pt x="770362" y="393728"/>
                    </a:lnTo>
                    <a:cubicBezTo>
                      <a:pt x="688172" y="497726"/>
                      <a:pt x="640588" y="624837"/>
                      <a:pt x="634281" y="757241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42" name="Freeform 42"/>
              <p:cNvSpPr/>
              <p:nvPr/>
            </p:nvSpPr>
            <p:spPr>
              <a:xfrm>
                <a:off x="235489" y="0"/>
                <a:ext cx="1034448" cy="901664"/>
              </a:xfrm>
              <a:custGeom>
                <a:avLst/>
                <a:gdLst/>
                <a:ahLst/>
                <a:cxnLst/>
                <a:rect l="l" t="t" r="r" b="b"/>
                <a:pathLst>
                  <a:path w="1034448" h="901664">
                    <a:moveTo>
                      <a:pt x="0" y="533328"/>
                    </a:moveTo>
                    <a:cubicBezTo>
                      <a:pt x="238260" y="198738"/>
                      <a:pt x="623631" y="41"/>
                      <a:pt x="1034384" y="0"/>
                    </a:cubicBezTo>
                    <a:lnTo>
                      <a:pt x="1034448" y="635000"/>
                    </a:lnTo>
                    <a:cubicBezTo>
                      <a:pt x="829071" y="635021"/>
                      <a:pt x="636385" y="734369"/>
                      <a:pt x="517255" y="901664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43" name="Freeform 43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704E85"/>
              </a:solidFill>
            </p:spPr>
          </p:sp>
        </p:grpSp>
      </p:grpSp>
      <p:graphicFrame>
        <p:nvGraphicFramePr>
          <p:cNvPr id="44" name="Table 44"/>
          <p:cNvGraphicFramePr>
            <a:graphicFrameLocks noGrp="1"/>
          </p:cNvGraphicFramePr>
          <p:nvPr/>
        </p:nvGraphicFramePr>
        <p:xfrm>
          <a:off x="1902768" y="6942089"/>
          <a:ext cx="3992619" cy="2324100"/>
        </p:xfrm>
        <a:graphic>
          <a:graphicData uri="http://schemas.openxmlformats.org/drawingml/2006/table">
            <a:tbl>
              <a:tblPr/>
              <a:tblGrid>
                <a:gridCol w="13308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0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08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Team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Rank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Score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1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2600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47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3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sz="1348">
                          <a:solidFill>
                            <a:srgbClr val="000000"/>
                          </a:solidFill>
                          <a:latin typeface="Canva Sans Bold"/>
                        </a:rPr>
                        <a:t>895</a:t>
                      </a:r>
                      <a:endParaRPr lang="en-US" sz="1100"/>
                    </a:p>
                  </a:txBody>
                  <a:tcPr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5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222424" y="7869579"/>
            <a:ext cx="489593" cy="469119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435701" y="8692432"/>
            <a:ext cx="576845" cy="382816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961372" y="466829"/>
            <a:ext cx="5875413" cy="947647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990793" y="1893667"/>
            <a:ext cx="463261" cy="31586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2222424" y="8692432"/>
            <a:ext cx="650581" cy="431749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8532211" y="703988"/>
            <a:ext cx="9146986" cy="2103086"/>
            <a:chOff x="0" y="0"/>
            <a:chExt cx="2409083" cy="55389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2409083" cy="553899"/>
            </a:xfrm>
            <a:custGeom>
              <a:avLst/>
              <a:gdLst/>
              <a:ahLst/>
              <a:cxnLst/>
              <a:rect l="l" t="t" r="r" b="b"/>
              <a:pathLst>
                <a:path w="2409083" h="553899">
                  <a:moveTo>
                    <a:pt x="43166" y="0"/>
                  </a:moveTo>
                  <a:lnTo>
                    <a:pt x="2365917" y="0"/>
                  </a:lnTo>
                  <a:cubicBezTo>
                    <a:pt x="2377365" y="0"/>
                    <a:pt x="2388345" y="4548"/>
                    <a:pt x="2396440" y="12643"/>
                  </a:cubicBezTo>
                  <a:cubicBezTo>
                    <a:pt x="2404535" y="20738"/>
                    <a:pt x="2409083" y="31718"/>
                    <a:pt x="2409083" y="43166"/>
                  </a:cubicBezTo>
                  <a:lnTo>
                    <a:pt x="2409083" y="510733"/>
                  </a:lnTo>
                  <a:cubicBezTo>
                    <a:pt x="2409083" y="522182"/>
                    <a:pt x="2404535" y="533161"/>
                    <a:pt x="2396440" y="541256"/>
                  </a:cubicBezTo>
                  <a:cubicBezTo>
                    <a:pt x="2388345" y="549351"/>
                    <a:pt x="2377365" y="553899"/>
                    <a:pt x="2365917" y="553899"/>
                  </a:cubicBezTo>
                  <a:lnTo>
                    <a:pt x="43166" y="553899"/>
                  </a:lnTo>
                  <a:cubicBezTo>
                    <a:pt x="31718" y="553899"/>
                    <a:pt x="20738" y="549351"/>
                    <a:pt x="12643" y="541256"/>
                  </a:cubicBezTo>
                  <a:cubicBezTo>
                    <a:pt x="4548" y="533161"/>
                    <a:pt x="0" y="522182"/>
                    <a:pt x="0" y="510733"/>
                  </a:cubicBezTo>
                  <a:lnTo>
                    <a:pt x="0" y="43166"/>
                  </a:lnTo>
                  <a:cubicBezTo>
                    <a:pt x="0" y="31718"/>
                    <a:pt x="4548" y="20738"/>
                    <a:pt x="12643" y="12643"/>
                  </a:cubicBezTo>
                  <a:cubicBezTo>
                    <a:pt x="20738" y="4548"/>
                    <a:pt x="31718" y="0"/>
                    <a:pt x="43166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8979909" y="1059637"/>
            <a:ext cx="8743103" cy="1307028"/>
            <a:chOff x="0" y="0"/>
            <a:chExt cx="11657470" cy="1742704"/>
          </a:xfrm>
        </p:grpSpPr>
        <p:sp>
          <p:nvSpPr>
            <p:cNvPr id="54" name="TextBox 54"/>
            <p:cNvSpPr txBox="1"/>
            <p:nvPr/>
          </p:nvSpPr>
          <p:spPr>
            <a:xfrm>
              <a:off x="0" y="1022203"/>
              <a:ext cx="11657470" cy="720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685"/>
                </a:lnSpc>
              </a:pPr>
              <a:r>
                <a:rPr lang="en-US" sz="3123">
                  <a:solidFill>
                    <a:srgbClr val="142414"/>
                  </a:solidFill>
                  <a:latin typeface="TT Commons Pro"/>
                </a:rPr>
                <a:t>Know team performance in comparison to others</a:t>
              </a:r>
            </a:p>
          </p:txBody>
        </p:sp>
        <p:sp>
          <p:nvSpPr>
            <p:cNvPr id="55" name="TextBox 55"/>
            <p:cNvSpPr txBox="1"/>
            <p:nvPr/>
          </p:nvSpPr>
          <p:spPr>
            <a:xfrm>
              <a:off x="0" y="-47625"/>
              <a:ext cx="11657470" cy="889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297"/>
                </a:lnSpc>
              </a:pPr>
              <a:r>
                <a:rPr lang="en-US" sz="4074">
                  <a:solidFill>
                    <a:srgbClr val="142414"/>
                  </a:solidFill>
                  <a:latin typeface="Rasputin Light Bold"/>
                </a:rPr>
                <a:t>Leaderboard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8576026" y="2941641"/>
            <a:ext cx="9146986" cy="2103086"/>
            <a:chOff x="0" y="0"/>
            <a:chExt cx="2409083" cy="553899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409083" cy="553899"/>
            </a:xfrm>
            <a:custGeom>
              <a:avLst/>
              <a:gdLst/>
              <a:ahLst/>
              <a:cxnLst/>
              <a:rect l="l" t="t" r="r" b="b"/>
              <a:pathLst>
                <a:path w="2409083" h="553899">
                  <a:moveTo>
                    <a:pt x="43166" y="0"/>
                  </a:moveTo>
                  <a:lnTo>
                    <a:pt x="2365917" y="0"/>
                  </a:lnTo>
                  <a:cubicBezTo>
                    <a:pt x="2377365" y="0"/>
                    <a:pt x="2388345" y="4548"/>
                    <a:pt x="2396440" y="12643"/>
                  </a:cubicBezTo>
                  <a:cubicBezTo>
                    <a:pt x="2404535" y="20738"/>
                    <a:pt x="2409083" y="31718"/>
                    <a:pt x="2409083" y="43166"/>
                  </a:cubicBezTo>
                  <a:lnTo>
                    <a:pt x="2409083" y="510733"/>
                  </a:lnTo>
                  <a:cubicBezTo>
                    <a:pt x="2409083" y="522182"/>
                    <a:pt x="2404535" y="533161"/>
                    <a:pt x="2396440" y="541256"/>
                  </a:cubicBezTo>
                  <a:cubicBezTo>
                    <a:pt x="2388345" y="549351"/>
                    <a:pt x="2377365" y="553899"/>
                    <a:pt x="2365917" y="553899"/>
                  </a:cubicBezTo>
                  <a:lnTo>
                    <a:pt x="43166" y="553899"/>
                  </a:lnTo>
                  <a:cubicBezTo>
                    <a:pt x="31718" y="553899"/>
                    <a:pt x="20738" y="549351"/>
                    <a:pt x="12643" y="541256"/>
                  </a:cubicBezTo>
                  <a:cubicBezTo>
                    <a:pt x="4548" y="533161"/>
                    <a:pt x="0" y="522182"/>
                    <a:pt x="0" y="510733"/>
                  </a:cubicBezTo>
                  <a:lnTo>
                    <a:pt x="0" y="43166"/>
                  </a:lnTo>
                  <a:cubicBezTo>
                    <a:pt x="0" y="31718"/>
                    <a:pt x="4548" y="20738"/>
                    <a:pt x="12643" y="12643"/>
                  </a:cubicBezTo>
                  <a:cubicBezTo>
                    <a:pt x="20738" y="4548"/>
                    <a:pt x="31718" y="0"/>
                    <a:pt x="43166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8952029" y="2988075"/>
            <a:ext cx="8727169" cy="1837515"/>
            <a:chOff x="0" y="0"/>
            <a:chExt cx="11636225" cy="2450020"/>
          </a:xfrm>
        </p:grpSpPr>
        <p:sp>
          <p:nvSpPr>
            <p:cNvPr id="60" name="TextBox 60"/>
            <p:cNvSpPr txBox="1"/>
            <p:nvPr/>
          </p:nvSpPr>
          <p:spPr>
            <a:xfrm>
              <a:off x="0" y="984566"/>
              <a:ext cx="11636225" cy="1465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26"/>
                </a:lnSpc>
              </a:pPr>
              <a:r>
                <a:rPr lang="en-US" sz="3017">
                  <a:solidFill>
                    <a:srgbClr val="142414"/>
                  </a:solidFill>
                  <a:latin typeface="TT Commons Pro"/>
                </a:rPr>
                <a:t>Rewards for level completion, adding more people in the platform</a:t>
              </a:r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11636225" cy="860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17"/>
                </a:lnSpc>
              </a:pPr>
              <a:r>
                <a:rPr lang="en-US" sz="3936">
                  <a:solidFill>
                    <a:srgbClr val="142414"/>
                  </a:solidFill>
                  <a:latin typeface="Rasputin Light Bold"/>
                </a:rPr>
                <a:t>Incentive Compatible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8593232" y="5180315"/>
            <a:ext cx="9146986" cy="2103086"/>
            <a:chOff x="0" y="0"/>
            <a:chExt cx="2409083" cy="553899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2409083" cy="553899"/>
            </a:xfrm>
            <a:custGeom>
              <a:avLst/>
              <a:gdLst/>
              <a:ahLst/>
              <a:cxnLst/>
              <a:rect l="l" t="t" r="r" b="b"/>
              <a:pathLst>
                <a:path w="2409083" h="553899">
                  <a:moveTo>
                    <a:pt x="43166" y="0"/>
                  </a:moveTo>
                  <a:lnTo>
                    <a:pt x="2365917" y="0"/>
                  </a:lnTo>
                  <a:cubicBezTo>
                    <a:pt x="2377365" y="0"/>
                    <a:pt x="2388345" y="4548"/>
                    <a:pt x="2396440" y="12643"/>
                  </a:cubicBezTo>
                  <a:cubicBezTo>
                    <a:pt x="2404535" y="20738"/>
                    <a:pt x="2409083" y="31718"/>
                    <a:pt x="2409083" y="43166"/>
                  </a:cubicBezTo>
                  <a:lnTo>
                    <a:pt x="2409083" y="510733"/>
                  </a:lnTo>
                  <a:cubicBezTo>
                    <a:pt x="2409083" y="522182"/>
                    <a:pt x="2404535" y="533161"/>
                    <a:pt x="2396440" y="541256"/>
                  </a:cubicBezTo>
                  <a:cubicBezTo>
                    <a:pt x="2388345" y="549351"/>
                    <a:pt x="2377365" y="553899"/>
                    <a:pt x="2365917" y="553899"/>
                  </a:cubicBezTo>
                  <a:lnTo>
                    <a:pt x="43166" y="553899"/>
                  </a:lnTo>
                  <a:cubicBezTo>
                    <a:pt x="31718" y="553899"/>
                    <a:pt x="20738" y="549351"/>
                    <a:pt x="12643" y="541256"/>
                  </a:cubicBezTo>
                  <a:cubicBezTo>
                    <a:pt x="4548" y="533161"/>
                    <a:pt x="0" y="522182"/>
                    <a:pt x="0" y="510733"/>
                  </a:cubicBezTo>
                  <a:lnTo>
                    <a:pt x="0" y="43166"/>
                  </a:lnTo>
                  <a:cubicBezTo>
                    <a:pt x="0" y="31718"/>
                    <a:pt x="4548" y="20738"/>
                    <a:pt x="12643" y="12643"/>
                  </a:cubicBezTo>
                  <a:cubicBezTo>
                    <a:pt x="20738" y="4548"/>
                    <a:pt x="31718" y="0"/>
                    <a:pt x="43166" y="0"/>
                  </a:cubicBezTo>
                  <a:close/>
                </a:path>
              </a:pathLst>
            </a:custGeom>
            <a:solidFill>
              <a:srgbClr val="FFFFFF">
                <a:alpha val="48627"/>
              </a:srgbClr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8979909" y="5444715"/>
            <a:ext cx="9076042" cy="1291245"/>
            <a:chOff x="0" y="0"/>
            <a:chExt cx="12101390" cy="1721660"/>
          </a:xfrm>
        </p:grpSpPr>
        <p:sp>
          <p:nvSpPr>
            <p:cNvPr id="66" name="TextBox 66"/>
            <p:cNvSpPr txBox="1"/>
            <p:nvPr/>
          </p:nvSpPr>
          <p:spPr>
            <a:xfrm>
              <a:off x="0" y="1027352"/>
              <a:ext cx="12101390" cy="694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30"/>
                </a:lnSpc>
              </a:pPr>
              <a:r>
                <a:rPr lang="en-US" sz="3020">
                  <a:solidFill>
                    <a:srgbClr val="142414"/>
                  </a:solidFill>
                  <a:latin typeface="TT Commons Pro"/>
                </a:rPr>
                <a:t>Disable select apps, notified on pomodoro-sessions</a:t>
              </a:r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57150"/>
              <a:ext cx="12101390" cy="902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21"/>
                </a:lnSpc>
              </a:pPr>
              <a:r>
                <a:rPr lang="en-US" sz="4093">
                  <a:solidFill>
                    <a:srgbClr val="142414"/>
                  </a:solidFill>
                  <a:latin typeface="Rasputin Light Bold"/>
                </a:rPr>
                <a:t>Deep Focus</a:t>
              </a:r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2359153" y="1246831"/>
            <a:ext cx="612647" cy="27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88"/>
              </a:lnSpc>
            </a:pPr>
            <a:r>
              <a:rPr lang="en-US" sz="1634">
                <a:solidFill>
                  <a:srgbClr val="142414"/>
                </a:solidFill>
                <a:latin typeface="Canva Sans Bold"/>
              </a:rPr>
              <a:t>11:11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3157602" y="1812624"/>
            <a:ext cx="1642998" cy="430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48"/>
              </a:lnSpc>
            </a:pPr>
            <a:r>
              <a:rPr lang="en-US" sz="2534">
                <a:solidFill>
                  <a:srgbClr val="142414"/>
                </a:solidFill>
                <a:latin typeface="Canva Sans Bold"/>
              </a:rPr>
              <a:t>Overview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2303747" y="2485413"/>
            <a:ext cx="326946" cy="23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8"/>
              </a:lnSpc>
            </a:pPr>
            <a:r>
              <a:rPr lang="en-US" sz="1348">
                <a:solidFill>
                  <a:srgbClr val="142414"/>
                </a:solidFill>
                <a:latin typeface="Canva Sans Bold"/>
              </a:rPr>
              <a:t>Day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3231161" y="2485413"/>
            <a:ext cx="453152" cy="23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8"/>
              </a:lnSpc>
            </a:pPr>
            <a:r>
              <a:rPr lang="en-US" sz="1348">
                <a:solidFill>
                  <a:srgbClr val="142414"/>
                </a:solidFill>
                <a:latin typeface="Canva Sans Bold"/>
              </a:rPr>
              <a:t>Week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4206199" y="2485413"/>
            <a:ext cx="552688" cy="23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8"/>
              </a:lnSpc>
            </a:pPr>
            <a:r>
              <a:rPr lang="en-US" sz="1348">
                <a:solidFill>
                  <a:srgbClr val="142414"/>
                </a:solidFill>
                <a:latin typeface="Canva Sans Bold"/>
              </a:rPr>
              <a:t>Month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267943" y="2485413"/>
            <a:ext cx="379571" cy="232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88"/>
              </a:lnSpc>
            </a:pPr>
            <a:r>
              <a:rPr lang="en-US" sz="1348">
                <a:solidFill>
                  <a:srgbClr val="142414"/>
                </a:solidFill>
                <a:latin typeface="Canva Sans Bold"/>
              </a:rPr>
              <a:t>Year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2351028" y="2749925"/>
            <a:ext cx="206369" cy="521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142414"/>
                </a:solidFill>
                <a:latin typeface="Canva Sans"/>
              </a:rPr>
              <a:t>&lt;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308417" y="2758460"/>
            <a:ext cx="205859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142414"/>
                </a:solidFill>
                <a:latin typeface="Canva Sans"/>
              </a:rPr>
              <a:t>&gt;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3331268" y="2913066"/>
            <a:ext cx="1273145" cy="3112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88"/>
              </a:lnSpc>
            </a:pPr>
            <a:r>
              <a:rPr lang="en-US" sz="1848">
                <a:solidFill>
                  <a:srgbClr val="142414"/>
                </a:solidFill>
                <a:latin typeface="Canva Sans Bold"/>
              </a:rPr>
              <a:t>December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30505" y="3081136"/>
            <a:ext cx="12002662" cy="4067670"/>
            <a:chOff x="0" y="114300"/>
            <a:chExt cx="16003549" cy="5423560"/>
          </a:xfrm>
        </p:grpSpPr>
        <p:sp>
          <p:nvSpPr>
            <p:cNvPr id="3" name="TextBox 3"/>
            <p:cNvSpPr txBox="1"/>
            <p:nvPr/>
          </p:nvSpPr>
          <p:spPr>
            <a:xfrm>
              <a:off x="1717595" y="2386569"/>
              <a:ext cx="12867462" cy="3151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00"/>
                </a:lnSpc>
              </a:pPr>
              <a:r>
                <a:rPr lang="en-US" sz="2400">
                  <a:solidFill>
                    <a:srgbClr val="FFFFFF"/>
                  </a:solidFill>
                  <a:latin typeface="Rasputin Light"/>
                </a:rPr>
                <a:t>Let’s help each other!</a:t>
              </a:r>
            </a:p>
            <a:p>
              <a:pPr algn="ctr">
                <a:lnSpc>
                  <a:spcPts val="6300"/>
                </a:lnSpc>
              </a:pPr>
              <a:endParaRPr lang="en-US" sz="4500">
                <a:solidFill>
                  <a:srgbClr val="FFFFFF"/>
                </a:solidFill>
                <a:latin typeface="Rasputin Light"/>
              </a:endParaRPr>
            </a:p>
            <a:p>
              <a:pPr algn="ctr">
                <a:lnSpc>
                  <a:spcPts val="6300"/>
                </a:lnSpc>
              </a:pPr>
              <a:r>
                <a:rPr lang="en-US" sz="4500">
                  <a:solidFill>
                    <a:srgbClr val="FFFFFF"/>
                  </a:solidFill>
                  <a:latin typeface="Rasputin Light"/>
                </a:rPr>
                <a:t>Open for question.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14300"/>
              <a:ext cx="16003549" cy="2518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300"/>
                </a:lnSpc>
              </a:pPr>
              <a:r>
                <a:rPr lang="en-US" sz="13000">
                  <a:solidFill>
                    <a:srgbClr val="FFFFFF"/>
                  </a:solidFill>
                  <a:latin typeface="Rasputin Light"/>
                </a:rPr>
                <a:t>Thank you!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2284790" y="-3746425"/>
            <a:ext cx="8857785" cy="85256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653687">
            <a:off x="10166505" y="4129872"/>
            <a:ext cx="9957653" cy="86631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4726396">
            <a:off x="1565829" y="-4045273"/>
            <a:ext cx="5318268" cy="842953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045464">
            <a:off x="10463264" y="6473304"/>
            <a:ext cx="5489002" cy="870014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8">
            <a:extLst>
              <a:ext uri="{FF2B5EF4-FFF2-40B4-BE49-F238E27FC236}">
                <a16:creationId xmlns:a16="http://schemas.microsoft.com/office/drawing/2014/main" id="{F49CB258-6AB3-AEB3-71B2-A0247185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6762324">
            <a:off x="1520292" y="3125268"/>
            <a:ext cx="6144834" cy="9739650"/>
          </a:xfrm>
          <a:prstGeom prst="rect">
            <a:avLst/>
          </a:prstGeom>
        </p:spPr>
      </p:pic>
      <p:pic>
        <p:nvPicPr>
          <p:cNvPr id="80" name="Picture 9">
            <a:extLst>
              <a:ext uri="{FF2B5EF4-FFF2-40B4-BE49-F238E27FC236}">
                <a16:creationId xmlns:a16="http://schemas.microsoft.com/office/drawing/2014/main" id="{5603165D-C9E7-9653-8335-1D6F372260A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159217">
            <a:off x="1464046" y="5085102"/>
            <a:ext cx="8901994" cy="104575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EA2882B-FE46-47E7-A8F4-EC28C29098FD}"/>
              </a:ext>
            </a:extLst>
          </p:cNvPr>
          <p:cNvSpPr txBox="1"/>
          <p:nvPr/>
        </p:nvSpPr>
        <p:spPr>
          <a:xfrm>
            <a:off x="6748743" y="386602"/>
            <a:ext cx="60511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latin typeface="Times"/>
                <a:cs typeface="Calibri"/>
              </a:rPr>
              <a:t>PRODUCT LAUNCH PLAN</a:t>
            </a:r>
            <a:endParaRPr lang="en-US" sz="3200" b="1">
              <a:latin typeface="Times"/>
              <a:cs typeface="Times"/>
            </a:endParaRPr>
          </a:p>
        </p:txBody>
      </p:sp>
      <p:pic>
        <p:nvPicPr>
          <p:cNvPr id="82" name="Picture 82">
            <a:extLst>
              <a:ext uri="{FF2B5EF4-FFF2-40B4-BE49-F238E27FC236}">
                <a16:creationId xmlns:a16="http://schemas.microsoft.com/office/drawing/2014/main" id="{D32DD3F5-D456-FA94-713B-25775B0ED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9035" y="1352121"/>
            <a:ext cx="1076325" cy="1066800"/>
          </a:xfrm>
          <a:prstGeom prst="rect">
            <a:avLst/>
          </a:prstGeom>
        </p:spPr>
      </p:pic>
      <p:pic>
        <p:nvPicPr>
          <p:cNvPr id="83" name="Picture 83">
            <a:extLst>
              <a:ext uri="{FF2B5EF4-FFF2-40B4-BE49-F238E27FC236}">
                <a16:creationId xmlns:a16="http://schemas.microsoft.com/office/drawing/2014/main" id="{CE0C8BF6-B8CF-0922-77CF-C665103983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002" y="3145903"/>
            <a:ext cx="1076325" cy="1076325"/>
          </a:xfrm>
          <a:prstGeom prst="rect">
            <a:avLst/>
          </a:prstGeom>
        </p:spPr>
      </p:pic>
      <p:pic>
        <p:nvPicPr>
          <p:cNvPr id="84" name="Picture 84" descr="Diagram&#10;&#10;Description automatically generated">
            <a:extLst>
              <a:ext uri="{FF2B5EF4-FFF2-40B4-BE49-F238E27FC236}">
                <a16:creationId xmlns:a16="http://schemas.microsoft.com/office/drawing/2014/main" id="{6DAD0396-4953-F6BA-83F2-6F165CE10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600" y="4951756"/>
            <a:ext cx="1071129" cy="1080654"/>
          </a:xfrm>
          <a:prstGeom prst="rect">
            <a:avLst/>
          </a:prstGeom>
        </p:spPr>
      </p:pic>
      <p:pic>
        <p:nvPicPr>
          <p:cNvPr id="85" name="Picture 85" descr="Icon&#10;&#10;Description automatically generated">
            <a:extLst>
              <a:ext uri="{FF2B5EF4-FFF2-40B4-BE49-F238E27FC236}">
                <a16:creationId xmlns:a16="http://schemas.microsoft.com/office/drawing/2014/main" id="{C2FA4431-7C86-E13A-3F9C-E2A241ED1D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91335" y="6652249"/>
            <a:ext cx="1092777" cy="1134341"/>
          </a:xfrm>
          <a:prstGeom prst="rect">
            <a:avLst/>
          </a:prstGeom>
        </p:spPr>
      </p:pic>
      <p:pic>
        <p:nvPicPr>
          <p:cNvPr id="86" name="Picture 8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06AAA60B-7FB8-326F-B4EF-3C2DC4A5BB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0825" y="8559999"/>
            <a:ext cx="1096240" cy="971550"/>
          </a:xfrm>
          <a:prstGeom prst="rect">
            <a:avLst/>
          </a:prstGeom>
        </p:spPr>
      </p:pic>
      <p:pic>
        <p:nvPicPr>
          <p:cNvPr id="87" name="Picture 87">
            <a:extLst>
              <a:ext uri="{FF2B5EF4-FFF2-40B4-BE49-F238E27FC236}">
                <a16:creationId xmlns:a16="http://schemas.microsoft.com/office/drawing/2014/main" id="{E2A85606-9FF8-9C24-EBDF-51E5B93371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0707" y="1647447"/>
            <a:ext cx="1647824" cy="581890"/>
          </a:xfrm>
          <a:prstGeom prst="rect">
            <a:avLst/>
          </a:prstGeom>
        </p:spPr>
      </p:pic>
      <p:pic>
        <p:nvPicPr>
          <p:cNvPr id="88" name="Picture 88">
            <a:extLst>
              <a:ext uri="{FF2B5EF4-FFF2-40B4-BE49-F238E27FC236}">
                <a16:creationId xmlns:a16="http://schemas.microsoft.com/office/drawing/2014/main" id="{89F4A742-B066-8882-7AE8-14EAE93BE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5943" y="3248513"/>
            <a:ext cx="1927513" cy="871104"/>
          </a:xfrm>
          <a:prstGeom prst="rect">
            <a:avLst/>
          </a:prstGeom>
        </p:spPr>
      </p:pic>
      <p:pic>
        <p:nvPicPr>
          <p:cNvPr id="89" name="Picture 89">
            <a:extLst>
              <a:ext uri="{FF2B5EF4-FFF2-40B4-BE49-F238E27FC236}">
                <a16:creationId xmlns:a16="http://schemas.microsoft.com/office/drawing/2014/main" id="{E527CED2-E431-A076-BE56-0D033DA9AE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63316" y="5471301"/>
            <a:ext cx="1276350" cy="457200"/>
          </a:xfrm>
          <a:prstGeom prst="rect">
            <a:avLst/>
          </a:prstGeom>
        </p:spPr>
      </p:pic>
      <p:pic>
        <p:nvPicPr>
          <p:cNvPr id="90" name="Picture 90">
            <a:extLst>
              <a:ext uri="{FF2B5EF4-FFF2-40B4-BE49-F238E27FC236}">
                <a16:creationId xmlns:a16="http://schemas.microsoft.com/office/drawing/2014/main" id="{1DC1755E-7C40-BF8B-0A30-EF0EE1AC39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54" y="6802204"/>
            <a:ext cx="1556038" cy="891886"/>
          </a:xfrm>
          <a:prstGeom prst="rect">
            <a:avLst/>
          </a:prstGeom>
        </p:spPr>
      </p:pic>
      <p:pic>
        <p:nvPicPr>
          <p:cNvPr id="91" name="Picture 91">
            <a:extLst>
              <a:ext uri="{FF2B5EF4-FFF2-40B4-BE49-F238E27FC236}">
                <a16:creationId xmlns:a16="http://schemas.microsoft.com/office/drawing/2014/main" id="{4226467B-8327-FDF8-199C-04F8987CCE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63316" y="8796392"/>
            <a:ext cx="1546513" cy="561109"/>
          </a:xfrm>
          <a:prstGeom prst="rect">
            <a:avLst/>
          </a:prstGeom>
        </p:spPr>
      </p:pic>
      <p:pic>
        <p:nvPicPr>
          <p:cNvPr id="92" name="Picture 92">
            <a:extLst>
              <a:ext uri="{FF2B5EF4-FFF2-40B4-BE49-F238E27FC236}">
                <a16:creationId xmlns:a16="http://schemas.microsoft.com/office/drawing/2014/main" id="{ED598A8D-444C-CA21-61A0-C66378E1B98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18447" y="1808939"/>
            <a:ext cx="279688" cy="4207452"/>
          </a:xfrm>
          <a:prstGeom prst="rect">
            <a:avLst/>
          </a:prstGeom>
        </p:spPr>
      </p:pic>
      <p:pic>
        <p:nvPicPr>
          <p:cNvPr id="93" name="Picture 93">
            <a:extLst>
              <a:ext uri="{FF2B5EF4-FFF2-40B4-BE49-F238E27FC236}">
                <a16:creationId xmlns:a16="http://schemas.microsoft.com/office/drawing/2014/main" id="{CDF3613A-BC2A-7BAE-0A15-9A7F321BAE0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55248" y="6796142"/>
            <a:ext cx="247650" cy="800100"/>
          </a:xfrm>
          <a:prstGeom prst="rect">
            <a:avLst/>
          </a:prstGeom>
        </p:spPr>
      </p:pic>
      <p:pic>
        <p:nvPicPr>
          <p:cNvPr id="94" name="Picture 94">
            <a:extLst>
              <a:ext uri="{FF2B5EF4-FFF2-40B4-BE49-F238E27FC236}">
                <a16:creationId xmlns:a16="http://schemas.microsoft.com/office/drawing/2014/main" id="{D90E0EEF-E216-1DAA-96A6-6F3BB804E0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5584" y="8520167"/>
            <a:ext cx="323850" cy="1009650"/>
          </a:xfrm>
          <a:prstGeom prst="rect">
            <a:avLst/>
          </a:prstGeom>
        </p:spPr>
      </p:pic>
      <p:pic>
        <p:nvPicPr>
          <p:cNvPr id="95" name="Picture 95">
            <a:extLst>
              <a:ext uri="{FF2B5EF4-FFF2-40B4-BE49-F238E27FC236}">
                <a16:creationId xmlns:a16="http://schemas.microsoft.com/office/drawing/2014/main" id="{ECEA9F1B-A99C-C799-33F2-C503DBE2036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7128" y="3392687"/>
            <a:ext cx="1533525" cy="790575"/>
          </a:xfrm>
          <a:prstGeom prst="rect">
            <a:avLst/>
          </a:prstGeom>
        </p:spPr>
      </p:pic>
      <p:pic>
        <p:nvPicPr>
          <p:cNvPr id="96" name="Picture 96">
            <a:extLst>
              <a:ext uri="{FF2B5EF4-FFF2-40B4-BE49-F238E27FC236}">
                <a16:creationId xmlns:a16="http://schemas.microsoft.com/office/drawing/2014/main" id="{8EBFAFDB-868B-52F6-69F4-8E5AFA335D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35565" y="6939017"/>
            <a:ext cx="1533525" cy="514350"/>
          </a:xfrm>
          <a:prstGeom prst="rect">
            <a:avLst/>
          </a:prstGeom>
        </p:spPr>
      </p:pic>
      <p:pic>
        <p:nvPicPr>
          <p:cNvPr id="97" name="Picture 97">
            <a:extLst>
              <a:ext uri="{FF2B5EF4-FFF2-40B4-BE49-F238E27FC236}">
                <a16:creationId xmlns:a16="http://schemas.microsoft.com/office/drawing/2014/main" id="{CF7D08D4-4A76-BF49-2E10-829D5D1D195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7129" y="8795959"/>
            <a:ext cx="1533525" cy="790575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83E5C14-ABB2-CC7E-18EB-AB7688308B8B}"/>
              </a:ext>
            </a:extLst>
          </p:cNvPr>
          <p:cNvCxnSpPr/>
          <p:nvPr/>
        </p:nvCxnSpPr>
        <p:spPr>
          <a:xfrm flipV="1">
            <a:off x="6108887" y="2620067"/>
            <a:ext cx="10176061" cy="437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CA6E9B8-AA52-59BB-C39A-DA6AC1C8830D}"/>
              </a:ext>
            </a:extLst>
          </p:cNvPr>
          <p:cNvCxnSpPr>
            <a:cxnSpLocks/>
          </p:cNvCxnSpPr>
          <p:nvPr/>
        </p:nvCxnSpPr>
        <p:spPr>
          <a:xfrm flipV="1">
            <a:off x="6058460" y="4485845"/>
            <a:ext cx="10176061" cy="437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41CDE85-1B04-B5C2-64C6-5E784446F6FA}"/>
              </a:ext>
            </a:extLst>
          </p:cNvPr>
          <p:cNvCxnSpPr>
            <a:cxnSpLocks/>
          </p:cNvCxnSpPr>
          <p:nvPr/>
        </p:nvCxnSpPr>
        <p:spPr>
          <a:xfrm flipV="1">
            <a:off x="5991225" y="6351626"/>
            <a:ext cx="10176061" cy="437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0B52423D-3C84-E62E-EF33-BB3A3B109B88}"/>
              </a:ext>
            </a:extLst>
          </p:cNvPr>
          <p:cNvCxnSpPr>
            <a:cxnSpLocks/>
          </p:cNvCxnSpPr>
          <p:nvPr/>
        </p:nvCxnSpPr>
        <p:spPr>
          <a:xfrm flipV="1">
            <a:off x="5923989" y="8099743"/>
            <a:ext cx="10344150" cy="437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CFC8A9A-4A89-63B0-AD0B-A242E6396EE7}"/>
              </a:ext>
            </a:extLst>
          </p:cNvPr>
          <p:cNvCxnSpPr>
            <a:cxnSpLocks/>
          </p:cNvCxnSpPr>
          <p:nvPr/>
        </p:nvCxnSpPr>
        <p:spPr>
          <a:xfrm flipV="1">
            <a:off x="5991225" y="9763817"/>
            <a:ext cx="10176061" cy="437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4">
            <a:extLst>
              <a:ext uri="{FF2B5EF4-FFF2-40B4-BE49-F238E27FC236}">
                <a16:creationId xmlns:a16="http://schemas.microsoft.com/office/drawing/2014/main" id="{9C045C23-5536-1EC7-1517-B51E4DFFA3A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 flipH="1">
            <a:off x="13174330" y="1189636"/>
            <a:ext cx="146526" cy="8585946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5F34C97-EB5F-B704-E553-417A77DC04F9}"/>
              </a:ext>
            </a:extLst>
          </p:cNvPr>
          <p:cNvSpPr txBox="1"/>
          <p:nvPr/>
        </p:nvSpPr>
        <p:spPr>
          <a:xfrm>
            <a:off x="13621535" y="794538"/>
            <a:ext cx="60511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u="sng">
                <a:latin typeface="Times"/>
                <a:cs typeface="Calibri"/>
              </a:rPr>
              <a:t>Success Metric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7CA79A9-864E-3A76-8C7D-81F41CC2FB59}"/>
              </a:ext>
            </a:extLst>
          </p:cNvPr>
          <p:cNvSpPr txBox="1"/>
          <p:nvPr/>
        </p:nvSpPr>
        <p:spPr>
          <a:xfrm>
            <a:off x="13684344" y="1665660"/>
            <a:ext cx="605117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Hypothesis Testing</a:t>
            </a:r>
            <a:endParaRPr lang="en-US" sz="2800">
              <a:cs typeface="Calibri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3B584A4-35E8-F350-1C9A-7E6ED8FFA8F3}"/>
              </a:ext>
            </a:extLst>
          </p:cNvPr>
          <p:cNvSpPr txBox="1"/>
          <p:nvPr/>
        </p:nvSpPr>
        <p:spPr>
          <a:xfrm>
            <a:off x="13725861" y="3224339"/>
            <a:ext cx="605117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Problem Validation</a:t>
            </a:r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F99402D-25CD-0224-5019-30297F4CAF89}"/>
              </a:ext>
            </a:extLst>
          </p:cNvPr>
          <p:cNvSpPr txBox="1"/>
          <p:nvPr/>
        </p:nvSpPr>
        <p:spPr>
          <a:xfrm>
            <a:off x="13777356" y="5106493"/>
            <a:ext cx="6051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Users buy in on value </a:t>
            </a:r>
            <a:endParaRPr lang="en-US">
              <a:latin typeface="Calibri"/>
              <a:cs typeface="Calibri"/>
            </a:endParaRPr>
          </a:p>
          <a:p>
            <a:r>
              <a:rPr lang="en-US" sz="2500">
                <a:latin typeface="Times"/>
                <a:cs typeface="Calibri"/>
              </a:rPr>
              <a:t>proposition.</a:t>
            </a:r>
            <a:endParaRPr lang="en-US">
              <a:cs typeface="Calibri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6F0E764-3754-27DB-AFA0-8DDBF0FBDF07}"/>
              </a:ext>
            </a:extLst>
          </p:cNvPr>
          <p:cNvSpPr txBox="1"/>
          <p:nvPr/>
        </p:nvSpPr>
        <p:spPr>
          <a:xfrm>
            <a:off x="13743052" y="6972878"/>
            <a:ext cx="605117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Sales analysis, ROI</a:t>
            </a:r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3D9D71A-53CF-A99B-93F5-F9C02C6268A5}"/>
              </a:ext>
            </a:extLst>
          </p:cNvPr>
          <p:cNvSpPr txBox="1"/>
          <p:nvPr/>
        </p:nvSpPr>
        <p:spPr>
          <a:xfrm>
            <a:off x="13802383" y="8530879"/>
            <a:ext cx="6051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New customers added, </a:t>
            </a:r>
            <a:endParaRPr lang="en-US">
              <a:latin typeface="Calibri"/>
              <a:cs typeface="Calibri"/>
            </a:endParaRPr>
          </a:p>
          <a:p>
            <a:r>
              <a:rPr lang="en-US" sz="2500">
                <a:latin typeface="Times"/>
                <a:cs typeface="Calibri"/>
              </a:rPr>
              <a:t>sales ROI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55F7D-6A4A-A04C-20EE-A50E577D127E}"/>
              </a:ext>
            </a:extLst>
          </p:cNvPr>
          <p:cNvSpPr txBox="1"/>
          <p:nvPr/>
        </p:nvSpPr>
        <p:spPr>
          <a:xfrm>
            <a:off x="7272058" y="1566152"/>
            <a:ext cx="6051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Market analysis, Feasibility analysis and Competitor analysis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77EB-CC23-80FC-5CFD-F6B862617392}"/>
              </a:ext>
            </a:extLst>
          </p:cNvPr>
          <p:cNvSpPr txBox="1"/>
          <p:nvPr/>
        </p:nvSpPr>
        <p:spPr>
          <a:xfrm>
            <a:off x="7272058" y="3213416"/>
            <a:ext cx="605117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STP framework &amp; Prototyping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CCDE49-2668-7C3E-2A72-16185A0E8DC7}"/>
              </a:ext>
            </a:extLst>
          </p:cNvPr>
          <p:cNvSpPr txBox="1"/>
          <p:nvPr/>
        </p:nvSpPr>
        <p:spPr>
          <a:xfrm>
            <a:off x="7356101" y="6844121"/>
            <a:ext cx="6051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Promote through websites, blogs, social media platforms.</a:t>
            </a:r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3D3F2-9211-2E54-EEF0-7F0E4D84EB04}"/>
              </a:ext>
            </a:extLst>
          </p:cNvPr>
          <p:cNvSpPr txBox="1"/>
          <p:nvPr/>
        </p:nvSpPr>
        <p:spPr>
          <a:xfrm>
            <a:off x="7356101" y="5196856"/>
            <a:ext cx="6051176" cy="4770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Beta test, Discover shortcomings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A2A63-4D20-9820-0A19-40051E65BA31}"/>
              </a:ext>
            </a:extLst>
          </p:cNvPr>
          <p:cNvSpPr txBox="1"/>
          <p:nvPr/>
        </p:nvSpPr>
        <p:spPr>
          <a:xfrm>
            <a:off x="7356100" y="8508193"/>
            <a:ext cx="6051176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500">
                <a:latin typeface="Times"/>
                <a:cs typeface="Calibri"/>
              </a:rPr>
              <a:t>Introduce different versions for desktop / other devices.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0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72955">
            <a:off x="10751530" y="-4919548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01520">
            <a:off x="11841060" y="-381395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72413">
            <a:off x="-3694394" y="6621391"/>
            <a:ext cx="6800267" cy="4641183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 rot="1102">
            <a:off x="1028700" y="5112518"/>
            <a:ext cx="14685530" cy="0"/>
          </a:xfrm>
          <a:prstGeom prst="line">
            <a:avLst/>
          </a:prstGeom>
          <a:ln w="66675" cap="rnd">
            <a:solidFill>
              <a:srgbClr val="4F674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028700" y="4981575"/>
            <a:ext cx="323850" cy="3238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6764589" y="4986338"/>
            <a:ext cx="323850" cy="323850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058576" y="4986338"/>
            <a:ext cx="323850" cy="323850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5714229" y="4986338"/>
            <a:ext cx="323850" cy="323850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1028700" y="6073700"/>
            <a:ext cx="3455295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Executive Summary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26514" y="6073700"/>
            <a:ext cx="2663981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Market Size 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&amp; STP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659921" y="6073700"/>
            <a:ext cx="2886538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Product: What &amp; Why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85304" y="6017613"/>
            <a:ext cx="3455295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Sales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Analysis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51627">
            <a:off x="3085435" y="-3504368"/>
            <a:ext cx="10346140" cy="6776722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09871" y="1410236"/>
            <a:ext cx="15755527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 Bold"/>
              </a:rPr>
              <a:t>AGENDA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659921" y="4986338"/>
            <a:ext cx="323850" cy="323850"/>
            <a:chOff x="0" y="0"/>
            <a:chExt cx="6350000" cy="6350000"/>
          </a:xfrm>
        </p:grpSpPr>
        <p:sp>
          <p:nvSpPr>
            <p:cNvPr id="21" name="Freeform 2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2885304" y="4986338"/>
            <a:ext cx="323850" cy="323850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F674F"/>
            </a:solidFill>
          </p:spPr>
        </p:sp>
      </p:grpSp>
      <p:sp>
        <p:nvSpPr>
          <p:cNvPr id="24" name="TextBox 24"/>
          <p:cNvSpPr txBox="1"/>
          <p:nvPr/>
        </p:nvSpPr>
        <p:spPr>
          <a:xfrm>
            <a:off x="9971495" y="6073700"/>
            <a:ext cx="3455295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Revenue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Model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714229" y="6017613"/>
            <a:ext cx="3455295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Prototype </a:t>
            </a: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142414"/>
                </a:solidFill>
                <a:latin typeface="Rasputin Light Bold"/>
              </a:rPr>
              <a:t>Demo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56074" y="8545843"/>
            <a:ext cx="13958156" cy="13434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72955">
            <a:off x="10751530" y="-4919548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901520">
            <a:off x="11841060" y="-3813956"/>
            <a:ext cx="10836480" cy="739589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772413">
            <a:off x="-3694394" y="6621391"/>
            <a:ext cx="6800267" cy="4641183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551627">
            <a:off x="3169422" y="-3754038"/>
            <a:ext cx="10346140" cy="6776722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756074" y="8545843"/>
            <a:ext cx="13958156" cy="134347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036D5F-54BF-B5DB-EA0F-A0D7077778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7145" y="2547856"/>
            <a:ext cx="7631633" cy="7445495"/>
          </a:xfrm>
          <a:prstGeom prst="rect">
            <a:avLst/>
          </a:prstGeom>
        </p:spPr>
      </p:pic>
      <p:sp>
        <p:nvSpPr>
          <p:cNvPr id="29" name="TextBox 19">
            <a:extLst>
              <a:ext uri="{FF2B5EF4-FFF2-40B4-BE49-F238E27FC236}">
                <a16:creationId xmlns:a16="http://schemas.microsoft.com/office/drawing/2014/main" id="{152EBE1A-262D-49A2-09D5-6FED50C6BAA4}"/>
              </a:ext>
            </a:extLst>
          </p:cNvPr>
          <p:cNvSpPr txBox="1"/>
          <p:nvPr/>
        </p:nvSpPr>
        <p:spPr>
          <a:xfrm>
            <a:off x="1015197" y="768997"/>
            <a:ext cx="15755527" cy="148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en-US" sz="9600">
                <a:solidFill>
                  <a:srgbClr val="142414"/>
                </a:solidFill>
                <a:latin typeface="Rasputin Light Bold"/>
              </a:rPr>
              <a:t>Is this you?</a:t>
            </a:r>
          </a:p>
        </p:txBody>
      </p:sp>
    </p:spTree>
    <p:extLst>
      <p:ext uri="{BB962C8B-B14F-4D97-AF65-F5344CB8AC3E}">
        <p14:creationId xmlns:p14="http://schemas.microsoft.com/office/powerpoint/2010/main" val="1538832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775407" y="-3636889"/>
            <a:ext cx="8857785" cy="852561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4243551">
            <a:off x="2271775" y="6683233"/>
            <a:ext cx="5915271" cy="937578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303574" y="1658432"/>
            <a:ext cx="15152595" cy="7052969"/>
            <a:chOff x="0" y="-2953075"/>
            <a:chExt cx="20203462" cy="9403961"/>
          </a:xfrm>
        </p:grpSpPr>
        <p:sp>
          <p:nvSpPr>
            <p:cNvPr id="8" name="TextBox 8"/>
            <p:cNvSpPr txBox="1"/>
            <p:nvPr/>
          </p:nvSpPr>
          <p:spPr>
            <a:xfrm>
              <a:off x="0" y="1009433"/>
              <a:ext cx="4975043" cy="5441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49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5412830" y="-2953075"/>
              <a:ext cx="14790632" cy="9917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803"/>
                </a:lnSpc>
              </a:pPr>
              <a:r>
                <a:rPr lang="en-US" sz="4000">
                  <a:solidFill>
                    <a:srgbClr val="FFFFFF"/>
                  </a:solidFill>
                  <a:latin typeface="Aparajita"/>
                  <a:cs typeface="Aparajita"/>
                </a:rPr>
                <a:t>Level up! An extension line for team efforts towards productivity.</a:t>
              </a:r>
              <a:endParaRPr lang="en-US" sz="4000">
                <a:cs typeface="Calibri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023112" y="2807978"/>
            <a:ext cx="16359328" cy="4899835"/>
            <a:chOff x="-5865747" y="-142875"/>
            <a:chExt cx="21812437" cy="6533113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78316"/>
              <a:ext cx="4909212" cy="5311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50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-5865747" y="2484737"/>
              <a:ext cx="21812437" cy="97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726"/>
                </a:lnSpc>
              </a:pPr>
              <a:r>
                <a:rPr lang="en-US" sz="4500">
                  <a:solidFill>
                    <a:srgbClr val="FFFFFF"/>
                  </a:solidFill>
                  <a:latin typeface="Aparajita"/>
                  <a:cs typeface="Aparajita"/>
                </a:rPr>
                <a:t>Features of incentive, gamification, affiliate, marketing and tracking progress.</a:t>
              </a:r>
              <a:endParaRPr lang="en-US" sz="4500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333507" y="-142875"/>
              <a:ext cx="4186634" cy="1243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88"/>
                </a:lnSpc>
              </a:pPr>
              <a:endParaRPr lang="en-US" sz="5300" u="sng">
                <a:solidFill>
                  <a:srgbClr val="FFFFFF"/>
                </a:solidFill>
                <a:latin typeface="TT Commons Pro Bold"/>
              </a:endParaRPr>
            </a:p>
          </p:txBody>
        </p:sp>
      </p:grp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6D48119-F45E-0D61-D48F-CFC26029337F}"/>
              </a:ext>
            </a:extLst>
          </p:cNvPr>
          <p:cNvSpPr>
            <a:spLocks noGrp="1"/>
          </p:cNvSpPr>
          <p:nvPr/>
        </p:nvSpPr>
        <p:spPr>
          <a:xfrm>
            <a:off x="4089586" y="549155"/>
            <a:ext cx="10515600" cy="342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4500" b="1">
                <a:solidFill>
                  <a:schemeClr val="bg1"/>
                </a:solidFill>
                <a:latin typeface="Aparajita"/>
                <a:cs typeface="Aparajita"/>
              </a:rPr>
              <a:t>EXECUTIVE SUMMARY</a:t>
            </a:r>
          </a:p>
        </p:txBody>
      </p:sp>
      <p:sp>
        <p:nvSpPr>
          <p:cNvPr id="38" name="TextBox 1">
            <a:extLst>
              <a:ext uri="{FF2B5EF4-FFF2-40B4-BE49-F238E27FC236}">
                <a16:creationId xmlns:a16="http://schemas.microsoft.com/office/drawing/2014/main" id="{BD3FA2CB-10E5-DDD0-324B-6CC8746A8740}"/>
              </a:ext>
            </a:extLst>
          </p:cNvPr>
          <p:cNvSpPr txBox="1"/>
          <p:nvPr/>
        </p:nvSpPr>
        <p:spPr>
          <a:xfrm>
            <a:off x="409015" y="1769410"/>
            <a:ext cx="3751729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bg1"/>
                </a:solidFill>
                <a:latin typeface="Aparajita"/>
                <a:cs typeface="Aparajita"/>
              </a:rPr>
              <a:t>Business Objective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A97802-D48C-3DAA-6B9A-5CB71BFE8F30}"/>
              </a:ext>
            </a:extLst>
          </p:cNvPr>
          <p:cNvSpPr/>
          <p:nvPr/>
        </p:nvSpPr>
        <p:spPr>
          <a:xfrm>
            <a:off x="4168588" y="1580029"/>
            <a:ext cx="13490760" cy="97267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C6EAF2C-1EDD-55BF-50F0-3539466F376B}"/>
              </a:ext>
            </a:extLst>
          </p:cNvPr>
          <p:cNvSpPr/>
          <p:nvPr/>
        </p:nvSpPr>
        <p:spPr>
          <a:xfrm>
            <a:off x="479051" y="3378572"/>
            <a:ext cx="17195426" cy="554691"/>
          </a:xfrm>
          <a:prstGeom prst="rect">
            <a:avLst/>
          </a:prstGeom>
          <a:solidFill>
            <a:schemeClr val="accent3"/>
          </a:solidFill>
          <a:ln>
            <a:solidFill>
              <a:srgbClr val="4F6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>
                <a:latin typeface="Aparajita"/>
                <a:cs typeface="Calibri"/>
              </a:rPr>
              <a:t>METHODOLOGY</a:t>
            </a:r>
            <a:endParaRPr lang="en-US" sz="2500" b="1">
              <a:latin typeface="Aparajita"/>
              <a:cs typeface="Aparajita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9109078-CD21-BB8B-81A0-1118CFF7BABA}"/>
              </a:ext>
            </a:extLst>
          </p:cNvPr>
          <p:cNvSpPr/>
          <p:nvPr/>
        </p:nvSpPr>
        <p:spPr>
          <a:xfrm>
            <a:off x="411815" y="6471395"/>
            <a:ext cx="17195426" cy="554691"/>
          </a:xfrm>
          <a:prstGeom prst="rect">
            <a:avLst/>
          </a:prstGeom>
          <a:solidFill>
            <a:schemeClr val="accent3"/>
          </a:solidFill>
          <a:ln>
            <a:solidFill>
              <a:srgbClr val="4F67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500" b="1">
                <a:latin typeface="Aparajita"/>
                <a:cs typeface="Calibri"/>
              </a:rPr>
              <a:t>OUTCOMES</a:t>
            </a:r>
            <a:endParaRPr lang="en-US"/>
          </a:p>
        </p:txBody>
      </p:sp>
      <p:sp>
        <p:nvSpPr>
          <p:cNvPr id="44" name="TextBox 21">
            <a:extLst>
              <a:ext uri="{FF2B5EF4-FFF2-40B4-BE49-F238E27FC236}">
                <a16:creationId xmlns:a16="http://schemas.microsoft.com/office/drawing/2014/main" id="{88688047-6341-CC6A-35C2-9D7268BD8E82}"/>
              </a:ext>
            </a:extLst>
          </p:cNvPr>
          <p:cNvSpPr txBox="1"/>
          <p:nvPr/>
        </p:nvSpPr>
        <p:spPr>
          <a:xfrm>
            <a:off x="2495822" y="7920864"/>
            <a:ext cx="15675684" cy="1419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54"/>
              </a:lnSpc>
            </a:pPr>
            <a:r>
              <a:rPr lang="en-US" sz="4500">
                <a:solidFill>
                  <a:srgbClr val="FFFFFF"/>
                </a:solidFill>
                <a:latin typeface="Aparajita"/>
                <a:cs typeface="Aparajita"/>
              </a:rPr>
              <a:t>Tapping unmet customer need , business expansion , increased revenue.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5754"/>
              </a:lnSpc>
            </a:pPr>
            <a:endParaRPr lang="en-US" sz="3836">
              <a:solidFill>
                <a:srgbClr val="FFFFFF"/>
              </a:solidFill>
              <a:latin typeface="TT Commo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10331" y="528687"/>
            <a:ext cx="9525819" cy="1383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3"/>
              </a:lnSpc>
            </a:pPr>
            <a:r>
              <a:rPr lang="en-US" sz="9069">
                <a:solidFill>
                  <a:srgbClr val="142414"/>
                </a:solidFill>
                <a:latin typeface="Rasputin Light Bold"/>
              </a:rPr>
              <a:t>Product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016209">
            <a:off x="-890667" y="4921459"/>
            <a:ext cx="8901994" cy="1045755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1443547" y="-3756415"/>
            <a:ext cx="8901994" cy="1045755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87978">
            <a:off x="12839254" y="-1976544"/>
            <a:ext cx="7755409" cy="1229243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3375420" y="1472363"/>
            <a:ext cx="4690023" cy="4051358"/>
            <a:chOff x="0" y="0"/>
            <a:chExt cx="6253364" cy="5401811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0" y="0"/>
              <a:ext cx="6253364" cy="5401811"/>
            </a:xfrm>
            <a:prstGeom prst="rect">
              <a:avLst/>
            </a:prstGeom>
          </p:spPr>
        </p:pic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22006" y="4136449"/>
            <a:ext cx="6796101" cy="5833563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22342" y="1826924"/>
            <a:ext cx="12991528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9"/>
              </a:lnSpc>
            </a:pPr>
            <a:r>
              <a:rPr lang="en-US" sz="4499" u="sng">
                <a:solidFill>
                  <a:srgbClr val="142414"/>
                </a:solidFill>
                <a:latin typeface="Belleza"/>
              </a:rPr>
              <a:t>Forest:</a:t>
            </a:r>
            <a:r>
              <a:rPr lang="en-US" sz="4499">
                <a:solidFill>
                  <a:srgbClr val="142414"/>
                </a:solidFill>
                <a:latin typeface="Belleza"/>
              </a:rPr>
              <a:t> Productivity app, beat procrastination by rewarding user for staying away from phone.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20208" y="4654078"/>
            <a:ext cx="9059688" cy="491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Reduces mobile addiction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Improves mindfullness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Deep focus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Sense of achievement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Environment Hero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142414"/>
                </a:solidFill>
                <a:latin typeface="Belleza"/>
              </a:rPr>
              <a:t>Track session and progress in-app purchases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4421762">
            <a:off x="10097818" y="3686697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704631">
            <a:off x="14297058" y="2361332"/>
            <a:ext cx="6144834" cy="97396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-5822765">
            <a:off x="-1597075" y="7402747"/>
            <a:ext cx="4764940" cy="46994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t="2484"/>
          <a:stretch>
            <a:fillRect/>
          </a:stretch>
        </p:blipFill>
        <p:spPr>
          <a:xfrm>
            <a:off x="1450676" y="1506039"/>
            <a:ext cx="15386647" cy="845948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89611" y="368736"/>
            <a:ext cx="12078752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517"/>
              </a:lnSpc>
            </a:pPr>
            <a:r>
              <a:rPr lang="en-US" sz="6264">
                <a:solidFill>
                  <a:srgbClr val="142414"/>
                </a:solidFill>
                <a:latin typeface="Rasputin Light Bold"/>
              </a:rPr>
              <a:t>Company Standing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67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849591" y="5642381"/>
            <a:ext cx="8857785" cy="8525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743839">
            <a:off x="-2596254" y="4920069"/>
            <a:ext cx="5915271" cy="93757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95613" y="4068492"/>
            <a:ext cx="3788137" cy="289430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493401" y="2248567"/>
            <a:ext cx="3283249" cy="38096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551051" y="2451836"/>
            <a:ext cx="3862345" cy="36740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013471" y="2316215"/>
            <a:ext cx="2878115" cy="350455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5866986" y="1922998"/>
            <a:ext cx="1024600" cy="101563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79301" y="934303"/>
            <a:ext cx="5468073" cy="98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6499">
                <a:solidFill>
                  <a:srgbClr val="FFFFFF"/>
                </a:solidFill>
                <a:latin typeface="Rasputin Light Bold"/>
              </a:rPr>
              <a:t>Branch Out!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5493401" y="6809245"/>
            <a:ext cx="3455295" cy="2007005"/>
            <a:chOff x="0" y="0"/>
            <a:chExt cx="4607060" cy="267600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973572"/>
              <a:ext cx="4607060" cy="170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Inspirational playlist- Ted Talk, stimulation music,</a:t>
              </a:r>
            </a:p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short motivational clips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4607060" cy="66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 Bold"/>
                </a:rPr>
                <a:t>MOTIVATION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551051" y="6809245"/>
            <a:ext cx="3455295" cy="2007005"/>
            <a:chOff x="0" y="0"/>
            <a:chExt cx="4607060" cy="267600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973572"/>
              <a:ext cx="4607060" cy="170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Accountability on one and each, team's drive induces motivation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607060" cy="66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 Bold"/>
                </a:rPr>
                <a:t>TEAM EFFORT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608701" y="6809245"/>
            <a:ext cx="3455295" cy="2007005"/>
            <a:chOff x="0" y="0"/>
            <a:chExt cx="4607060" cy="267600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973572"/>
              <a:ext cx="4607060" cy="1702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Leaderboard status, time tracker, progress visuals,</a:t>
              </a:r>
            </a:p>
            <a:p>
              <a:pPr marL="0" lvl="0" indent="0" algn="ctr">
                <a:lnSpc>
                  <a:spcPts val="3450"/>
                </a:lnSpc>
              </a:pPr>
              <a:r>
                <a:rPr lang="en-US" sz="2300">
                  <a:solidFill>
                    <a:srgbClr val="FFFFFF"/>
                  </a:solidFill>
                  <a:latin typeface="TT Commons Pro"/>
                </a:rPr>
                <a:t>reflection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4607060" cy="6673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Rasputin Light Bold"/>
                </a:rPr>
                <a:t>FEATURES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CD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1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245543">
            <a:off x="-4450997" y="4334030"/>
            <a:ext cx="8901994" cy="104575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8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862409">
            <a:off x="14252261" y="-2164974"/>
            <a:ext cx="8901994" cy="1045755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976530" y="857504"/>
            <a:ext cx="11484447" cy="116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35"/>
              </a:lnSpc>
            </a:pPr>
            <a:r>
              <a:rPr lang="en-US" sz="7529">
                <a:solidFill>
                  <a:srgbClr val="142414"/>
                </a:solidFill>
                <a:latin typeface="Rasputin Light Bold"/>
              </a:rPr>
              <a:t>Know your Audience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060498" y="2161772"/>
            <a:ext cx="5849648" cy="3777940"/>
            <a:chOff x="0" y="0"/>
            <a:chExt cx="7799530" cy="503725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7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607203" y="203200"/>
              <a:ext cx="6099753" cy="4834054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>
              <a:alphaModFix amt="58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799530" cy="4834054"/>
            </a:xfrm>
            <a:prstGeom prst="rect">
              <a:avLst/>
            </a:prstGeom>
          </p:spPr>
        </p:pic>
        <p:sp>
          <p:nvSpPr>
            <p:cNvPr id="8" name="TextBox 8"/>
            <p:cNvSpPr txBox="1"/>
            <p:nvPr/>
          </p:nvSpPr>
          <p:spPr>
            <a:xfrm>
              <a:off x="445885" y="1835695"/>
              <a:ext cx="6907759" cy="2085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5000" spc="355">
                  <a:solidFill>
                    <a:srgbClr val="191919"/>
                  </a:solidFill>
                  <a:latin typeface="Barlow Condensed Bold Bold Italics"/>
                </a:rPr>
                <a:t>2 MILLION SATISFIED PAYING USERS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28291" y="2301248"/>
            <a:ext cx="5641300" cy="3278251"/>
            <a:chOff x="0" y="0"/>
            <a:chExt cx="7521734" cy="4371001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97850" y="203200"/>
              <a:ext cx="5732434" cy="4167801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0">
              <a:alphaModFix amt="8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894650" y="0"/>
              <a:ext cx="5732434" cy="4167801"/>
            </a:xfrm>
            <a:prstGeom prst="rect">
              <a:avLst/>
            </a:prstGeom>
          </p:spPr>
        </p:pic>
        <p:sp>
          <p:nvSpPr>
            <p:cNvPr id="12" name="TextBox 12"/>
            <p:cNvSpPr txBox="1"/>
            <p:nvPr/>
          </p:nvSpPr>
          <p:spPr>
            <a:xfrm>
              <a:off x="0" y="1594898"/>
              <a:ext cx="7521734" cy="1450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50"/>
                </a:lnSpc>
              </a:pPr>
              <a:r>
                <a:rPr lang="en-US" sz="5000" spc="355">
                  <a:solidFill>
                    <a:srgbClr val="191919"/>
                  </a:solidFill>
                  <a:latin typeface="Barlow Condensed Bold Bold Italics"/>
                </a:rPr>
                <a:t>25 MILLION</a:t>
              </a:r>
            </a:p>
            <a:p>
              <a:pPr algn="ctr">
                <a:lnSpc>
                  <a:spcPts val="3750"/>
                </a:lnSpc>
              </a:pPr>
              <a:r>
                <a:rPr lang="en-US" sz="5000" spc="355">
                  <a:solidFill>
                    <a:srgbClr val="191919"/>
                  </a:solidFill>
                  <a:latin typeface="Barlow Condensed Bold Bold Italics"/>
                </a:rPr>
                <a:t>DOWNLOADS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2DA155D-6143-ED5B-E872-25779EF4C2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479" y="5582509"/>
            <a:ext cx="7064352" cy="390939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Blobs Basic Simple Presentation</dc:title>
  <cp:revision>2</cp:revision>
  <dcterms:created xsi:type="dcterms:W3CDTF">2006-08-16T00:00:00Z</dcterms:created>
  <dcterms:modified xsi:type="dcterms:W3CDTF">2023-01-11T03:05:08Z</dcterms:modified>
  <dc:identifier>DAFUIbbDV-s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2022-12-08T05:53:21Z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7e0d1c27-6230-4ce6-a5a7-3059da9af072</vt:lpwstr>
  </property>
  <property fmtid="{D5CDD505-2E9C-101B-9397-08002B2CF9AE}" pid="8" name="MSIP_Label_4044bd30-2ed7-4c9d-9d12-46200872a97b_ContentBits">
    <vt:lpwstr>0</vt:lpwstr>
  </property>
</Properties>
</file>